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8"/>
  </p:notesMasterIdLst>
  <p:handoutMasterIdLst>
    <p:handoutMasterId r:id="rId59"/>
  </p:handoutMasterIdLst>
  <p:sldIdLst>
    <p:sldId id="256" r:id="rId2"/>
    <p:sldId id="276" r:id="rId3"/>
    <p:sldId id="350" r:id="rId4"/>
    <p:sldId id="351" r:id="rId5"/>
    <p:sldId id="335" r:id="rId6"/>
    <p:sldId id="349" r:id="rId7"/>
    <p:sldId id="336" r:id="rId8"/>
    <p:sldId id="279" r:id="rId9"/>
    <p:sldId id="329" r:id="rId10"/>
    <p:sldId id="347" r:id="rId11"/>
    <p:sldId id="282" r:id="rId12"/>
    <p:sldId id="284" r:id="rId13"/>
    <p:sldId id="285" r:id="rId14"/>
    <p:sldId id="338" r:id="rId15"/>
    <p:sldId id="292" r:id="rId16"/>
    <p:sldId id="293" r:id="rId17"/>
    <p:sldId id="294" r:id="rId18"/>
    <p:sldId id="297" r:id="rId19"/>
    <p:sldId id="298" r:id="rId20"/>
    <p:sldId id="299" r:id="rId21"/>
    <p:sldId id="340" r:id="rId22"/>
    <p:sldId id="300" r:id="rId23"/>
    <p:sldId id="302" r:id="rId24"/>
    <p:sldId id="303" r:id="rId25"/>
    <p:sldId id="304" r:id="rId26"/>
    <p:sldId id="305" r:id="rId27"/>
    <p:sldId id="306" r:id="rId28"/>
    <p:sldId id="307" r:id="rId29"/>
    <p:sldId id="308" r:id="rId30"/>
    <p:sldId id="309" r:id="rId31"/>
    <p:sldId id="345" r:id="rId32"/>
    <p:sldId id="310" r:id="rId33"/>
    <p:sldId id="311" r:id="rId34"/>
    <p:sldId id="312" r:id="rId35"/>
    <p:sldId id="313" r:id="rId36"/>
    <p:sldId id="314" r:id="rId37"/>
    <p:sldId id="315" r:id="rId38"/>
    <p:sldId id="316" r:id="rId39"/>
    <p:sldId id="341" r:id="rId40"/>
    <p:sldId id="342" r:id="rId41"/>
    <p:sldId id="343" r:id="rId42"/>
    <p:sldId id="344" r:id="rId43"/>
    <p:sldId id="318" r:id="rId44"/>
    <p:sldId id="346" r:id="rId45"/>
    <p:sldId id="319" r:id="rId46"/>
    <p:sldId id="320" r:id="rId47"/>
    <p:sldId id="321" r:id="rId48"/>
    <p:sldId id="322" r:id="rId49"/>
    <p:sldId id="323" r:id="rId50"/>
    <p:sldId id="348" r:id="rId51"/>
    <p:sldId id="325" r:id="rId52"/>
    <p:sldId id="331" r:id="rId53"/>
    <p:sldId id="287" r:id="rId54"/>
    <p:sldId id="288" r:id="rId55"/>
    <p:sldId id="289" r:id="rId56"/>
    <p:sldId id="290" r:id="rId57"/>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7EC"/>
    <a:srgbClr val="003D5C"/>
    <a:srgbClr val="4CA2CF"/>
    <a:srgbClr val="6FC0DD"/>
    <a:srgbClr val="70C2E2"/>
    <a:srgbClr val="7EC8E4"/>
    <a:srgbClr val="49A1CE"/>
    <a:srgbClr val="8E181E"/>
    <a:srgbClr val="00334E"/>
    <a:srgbClr val="002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72" autoAdjust="0"/>
    <p:restoredTop sz="78610" autoAdjust="0"/>
  </p:normalViewPr>
  <p:slideViewPr>
    <p:cSldViewPr snapToGrid="0">
      <p:cViewPr varScale="1">
        <p:scale>
          <a:sx n="96" d="100"/>
          <a:sy n="96" d="100"/>
        </p:scale>
        <p:origin x="-1008" y="-90"/>
      </p:cViewPr>
      <p:guideLst>
        <p:guide orient="horz" pos="323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AD5454-9D5A-214B-8239-07786AA8993B}" type="datetimeFigureOut">
              <a:rPr lang="en-US" smtClean="0"/>
              <a:pPr/>
              <a:t>9/23/2014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D726BF-97DA-EE45-9D67-FB56330F25C5}" type="slidenum">
              <a:rPr lang="en-US" smtClean="0"/>
              <a:pPr/>
              <a:t>‹#›</a:t>
            </a:fld>
            <a:endParaRPr lang="en-US"/>
          </a:p>
        </p:txBody>
      </p:sp>
    </p:spTree>
    <p:extLst>
      <p:ext uri="{BB962C8B-B14F-4D97-AF65-F5344CB8AC3E}">
        <p14:creationId xmlns:p14="http://schemas.microsoft.com/office/powerpoint/2010/main" val="40557955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6C2EE-A886-C442-8C1F-21A4C7153015}" type="datetimeFigureOut">
              <a:rPr lang="en-US" smtClean="0"/>
              <a:pPr/>
              <a:t>9/23/2014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C9542-D81A-864F-A747-83A5F8ACB55D}" type="slidenum">
              <a:rPr lang="en-US" smtClean="0"/>
              <a:pPr/>
              <a:t>‹#›</a:t>
            </a:fld>
            <a:endParaRPr lang="en-US"/>
          </a:p>
        </p:txBody>
      </p:sp>
    </p:spTree>
    <p:extLst>
      <p:ext uri="{BB962C8B-B14F-4D97-AF65-F5344CB8AC3E}">
        <p14:creationId xmlns:p14="http://schemas.microsoft.com/office/powerpoint/2010/main" val="12154571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 4 Challenges</a:t>
            </a:r>
          </a:p>
          <a:p>
            <a:pPr marL="0" indent="0">
              <a:buFont typeface="+mj-lt"/>
              <a:buNone/>
            </a:pPr>
            <a:r>
              <a:rPr lang="en-US" dirty="0" smtClean="0"/>
              <a:t>The traditional approach is incredibly valuable, but carries with it some challenges that should be all too familiar...</a:t>
            </a:r>
          </a:p>
          <a:p>
            <a:pPr marL="228600" indent="-228600">
              <a:buFont typeface="+mj-lt"/>
              <a:buAutoNum type="arabicPeriod"/>
            </a:pPr>
            <a:r>
              <a:rPr lang="en-US" dirty="0" smtClean="0"/>
              <a:t>Visibility</a:t>
            </a:r>
          </a:p>
          <a:p>
            <a:pPr marL="228600" indent="-228600">
              <a:buFont typeface="+mj-lt"/>
              <a:buAutoNum type="arabicPeriod"/>
            </a:pPr>
            <a:r>
              <a:rPr lang="en-US" dirty="0" smtClean="0"/>
              <a:t>Time to Value</a:t>
            </a:r>
          </a:p>
          <a:p>
            <a:pPr marL="228600" indent="-228600">
              <a:buFont typeface="+mj-lt"/>
              <a:buAutoNum type="arabicPeriod"/>
            </a:pPr>
            <a:r>
              <a:rPr lang="en-US" dirty="0" smtClean="0"/>
              <a:t>Cost</a:t>
            </a:r>
          </a:p>
          <a:p>
            <a:pPr marL="228600" indent="-228600">
              <a:buFont typeface="+mj-lt"/>
              <a:buAutoNum type="arabicPeriod"/>
            </a:pPr>
            <a:r>
              <a:rPr lang="en-US" dirty="0" smtClean="0"/>
              <a:t>Complexity</a:t>
            </a:r>
          </a:p>
          <a:p>
            <a:endParaRPr lang="en-US" dirty="0" smtClean="0"/>
          </a:p>
          <a:p>
            <a:r>
              <a:rPr lang="en-US" b="1" dirty="0" smtClean="0"/>
              <a:t>Script</a:t>
            </a:r>
          </a:p>
          <a:p>
            <a:r>
              <a:rPr lang="en-US" dirty="0" smtClean="0"/>
              <a:t>Across industries, our customers typically have the same four challenges with data management that prevent them from becoming truly information-driven: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dirty="0" smtClean="0"/>
          </a:p>
          <a:p>
            <a:pPr marL="228600" indent="-228600">
              <a:buFont typeface="+mj-lt"/>
              <a:buAutoNum type="arabicPeriod"/>
            </a:pPr>
            <a:r>
              <a:rPr lang="en-US" dirty="0" smtClean="0"/>
              <a:t>First, data silos and "dark data" lost in offline archives inhibit complete understanding of the business. Existing systems are too expensive or prohibitively complicated to scale, so you leave data out.</a:t>
            </a:r>
          </a:p>
          <a:p>
            <a:pPr marL="228600" indent="-228600">
              <a:buFont typeface="+mj-lt"/>
              <a:buAutoNum type="arabicPeriod"/>
            </a:pPr>
            <a:r>
              <a:rPr lang="en-US" dirty="0" smtClean="0"/>
              <a:t>Second, existing analytical systems are too rigid. You need to model and transform all data before it's useful, but when you transform data you lose data.</a:t>
            </a:r>
          </a:p>
          <a:p>
            <a:pPr marL="228600" indent="-228600">
              <a:buFont typeface="+mj-lt"/>
              <a:buAutoNum type="arabicPeriod"/>
            </a:pPr>
            <a:r>
              <a:rPr lang="en-US" dirty="0" smtClean="0"/>
              <a:t>Third, in many cases the data is trapped in silos that are running at full capacity to support important business workloads. Enterprises simply can't add more work in the form of BI or reporting to those strained systems. BI teams also struggle to keep up with changes in requirements and the pace of business. Without immediate access to all original data, it can take weeks or months to deploy new views of the business. There's a cycle here: IT can't build without direction from the business, but the business doesn't know what they want until IT produces it. By then it's too late, and there are always new questions to ask.</a:t>
            </a:r>
          </a:p>
          <a:p>
            <a:pPr marL="228600" indent="-228600">
              <a:buFont typeface="+mj-lt"/>
              <a:buAutoNum type="arabicPeriod"/>
            </a:pPr>
            <a:r>
              <a:rPr lang="en-US" dirty="0" smtClean="0"/>
              <a:t>Fourth, moving data to special-purpose systems - those that can handle only specific kinds of data, or do only specific kinds of work - is hard enough, but becomes downright impossible at large scale. There has to be a better way than moving data around to each application.</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3</a:t>
            </a:fld>
            <a:endParaRPr lang="en-US"/>
          </a:p>
        </p:txBody>
      </p:sp>
    </p:spTree>
    <p:extLst>
      <p:ext uri="{BB962C8B-B14F-4D97-AF65-F5344CB8AC3E}">
        <p14:creationId xmlns:p14="http://schemas.microsoft.com/office/powerpoint/2010/main" val="369059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Pentaho Kettle - Spoon</a:t>
            </a:r>
          </a:p>
          <a:p>
            <a:r>
              <a:rPr lang="en-US" dirty="0" smtClean="0"/>
              <a:t>Simple ELT Job</a:t>
            </a:r>
          </a:p>
          <a:p>
            <a:r>
              <a:rPr lang="en-US" dirty="0" smtClean="0"/>
              <a:t>Spawns parallel transformation on Cloudera Platform</a:t>
            </a:r>
          </a:p>
          <a:p>
            <a:r>
              <a:rPr lang="en-US" dirty="0" smtClean="0"/>
              <a:t>Design and deploy from Tool</a:t>
            </a:r>
          </a:p>
          <a:p>
            <a:r>
              <a:rPr lang="en-US" dirty="0" smtClean="0"/>
              <a:t>Will generate data combined from multiple datasets into combined view</a:t>
            </a:r>
          </a:p>
          <a:p>
            <a:r>
              <a:rPr lang="en-US" dirty="0" smtClean="0"/>
              <a:t>Available to export</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18</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 in ELT/ETL</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19</a:t>
            </a:fld>
            <a:endParaRPr lang="en-US"/>
          </a:p>
        </p:txBody>
      </p:sp>
    </p:spTree>
    <p:extLst>
      <p:ext uri="{BB962C8B-B14F-4D97-AF65-F5344CB8AC3E}">
        <p14:creationId xmlns:p14="http://schemas.microsoft.com/office/powerpoint/2010/main" val="102849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data transformation is not much different in an EDH from a process point of view</a:t>
            </a:r>
          </a:p>
          <a:p>
            <a:r>
              <a:rPr lang="en-US" dirty="0" smtClean="0"/>
              <a:t>It is different in that it is</a:t>
            </a:r>
            <a:r>
              <a:rPr lang="en-US" baseline="0" dirty="0" smtClean="0"/>
              <a:t> NOT required, less expensive, and affordably scalable to meet SLAs</a:t>
            </a:r>
            <a:endParaRPr lang="en-US" dirty="0" smtClean="0"/>
          </a:p>
          <a:p>
            <a:endParaRPr lang="en-US" dirty="0" smtClean="0"/>
          </a:p>
          <a:p>
            <a:r>
              <a:rPr lang="en-US" dirty="0" smtClean="0"/>
              <a:t>Data is now integrated</a:t>
            </a:r>
          </a:p>
          <a:p>
            <a:pPr marL="0" indent="0">
              <a:buNone/>
            </a:pPr>
            <a:r>
              <a:rPr lang="en-US" i="1" dirty="0" err="1" smtClean="0"/>
              <a:t>combined_etl_table</a:t>
            </a:r>
            <a:endParaRPr lang="en-US" i="1" dirty="0" smtClean="0"/>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20</a:t>
            </a:fld>
            <a:endParaRPr lang="en-US"/>
          </a:p>
        </p:txBody>
      </p:sp>
    </p:spTree>
    <p:extLst>
      <p:ext uri="{BB962C8B-B14F-4D97-AF65-F5344CB8AC3E}">
        <p14:creationId xmlns:p14="http://schemas.microsoft.com/office/powerpoint/2010/main" val="411392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21</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Hadoop is open for business analysts.</a:t>
            </a:r>
          </a:p>
          <a:p>
            <a:endParaRPr lang="en-US" sz="1200" b="1" dirty="0" smtClean="0">
              <a:solidFill>
                <a:schemeClr val="tx1"/>
              </a:solidFill>
            </a:endParaRPr>
          </a:p>
          <a:p>
            <a:r>
              <a:rPr lang="en-US" sz="1200" b="1" dirty="0" smtClean="0">
                <a:solidFill>
                  <a:schemeClr val="tx1"/>
                </a:solidFill>
              </a:rPr>
              <a:t>Impala = SQL-on-Hadoop for BI users</a:t>
            </a:r>
          </a:p>
          <a:p>
            <a:pPr marL="0" indent="0">
              <a:buNone/>
            </a:pPr>
            <a:r>
              <a:rPr lang="en-US" sz="1200" b="0" dirty="0" smtClean="0">
                <a:solidFill>
                  <a:schemeClr val="tx1"/>
                </a:solidFill>
              </a:rPr>
              <a:t>Unlocks self-service, exploratory BI</a:t>
            </a:r>
            <a:r>
              <a:rPr lang="en-US" sz="1200" b="0" baseline="0" dirty="0" smtClean="0">
                <a:solidFill>
                  <a:schemeClr val="tx1"/>
                </a:solidFill>
              </a:rPr>
              <a:t> </a:t>
            </a:r>
            <a:r>
              <a:rPr lang="en-US" sz="1200" b="0" dirty="0" smtClean="0">
                <a:solidFill>
                  <a:schemeClr val="tx1"/>
                </a:solidFill>
              </a:rPr>
              <a:t>on any Hadoop data</a:t>
            </a:r>
          </a:p>
          <a:p>
            <a:pPr marL="171450" indent="-171450"/>
            <a:r>
              <a:rPr lang="en-US" sz="1200" dirty="0" smtClean="0">
                <a:solidFill>
                  <a:schemeClr val="tx1"/>
                </a:solidFill>
              </a:rPr>
              <a:t>Impala is a</a:t>
            </a:r>
            <a:r>
              <a:rPr lang="en-US" sz="1200" baseline="0" dirty="0" smtClean="0">
                <a:solidFill>
                  <a:schemeClr val="tx1"/>
                </a:solidFill>
              </a:rPr>
              <a:t> m</a:t>
            </a:r>
            <a:r>
              <a:rPr lang="en-US" sz="1200" dirty="0" smtClean="0">
                <a:solidFill>
                  <a:schemeClr val="tx1"/>
                </a:solidFill>
              </a:rPr>
              <a:t>odern MPP SQL query engine</a:t>
            </a:r>
            <a:r>
              <a:rPr lang="en-US" sz="1200" baseline="0" dirty="0" smtClean="0">
                <a:solidFill>
                  <a:schemeClr val="tx1"/>
                </a:solidFill>
              </a:rPr>
              <a:t> that runs *in* Hadoop (no data movement)</a:t>
            </a:r>
            <a:endParaRPr lang="en-US" sz="1200" dirty="0" smtClean="0">
              <a:solidFill>
                <a:schemeClr val="tx1"/>
              </a:solidFill>
            </a:endParaRPr>
          </a:p>
          <a:p>
            <a:r>
              <a:rPr lang="en-US" sz="1200" b="0" dirty="0" smtClean="0">
                <a:solidFill>
                  <a:schemeClr val="tx1"/>
                </a:solidFill>
              </a:rPr>
              <a:t>It</a:t>
            </a:r>
            <a:r>
              <a:rPr lang="en-US" sz="1200" b="0" baseline="0" dirty="0" smtClean="0">
                <a:solidFill>
                  <a:schemeClr val="tx1"/>
                </a:solidFill>
              </a:rPr>
              <a:t> is t</a:t>
            </a:r>
            <a:r>
              <a:rPr lang="en-US" sz="1200" b="0" dirty="0" smtClean="0">
                <a:solidFill>
                  <a:schemeClr val="tx1"/>
                </a:solidFill>
              </a:rPr>
              <a:t>he industry</a:t>
            </a:r>
            <a:r>
              <a:rPr lang="en-US" sz="1200" b="0" baseline="0" dirty="0" smtClean="0">
                <a:solidFill>
                  <a:schemeClr val="tx1"/>
                </a:solidFill>
              </a:rPr>
              <a:t> </a:t>
            </a:r>
            <a:r>
              <a:rPr lang="en-US" sz="1200" b="0" dirty="0" smtClean="0">
                <a:solidFill>
                  <a:schemeClr val="tx1"/>
                </a:solidFill>
              </a:rPr>
              <a:t>standard</a:t>
            </a:r>
            <a:r>
              <a:rPr lang="en-US" sz="1200" b="0" baseline="0" dirty="0" smtClean="0">
                <a:solidFill>
                  <a:schemeClr val="tx1"/>
                </a:solidFill>
              </a:rPr>
              <a:t> for SQL-on-Hadoop (common benchmark though it still wins on performance and is &gt;10x faster than latest Hive)</a:t>
            </a:r>
          </a:p>
          <a:p>
            <a:r>
              <a:rPr lang="en-US" sz="1200" b="0" baseline="0" dirty="0" smtClean="0">
                <a:solidFill>
                  <a:schemeClr val="tx1"/>
                </a:solidFill>
              </a:rPr>
              <a:t>100% Open Source</a:t>
            </a:r>
          </a:p>
          <a:p>
            <a:endParaRPr lang="en-US" sz="1200" b="0" baseline="0" dirty="0" smtClean="0">
              <a:solidFill>
                <a:schemeClr val="tx1"/>
              </a:solidFill>
            </a:endParaRPr>
          </a:p>
          <a:p>
            <a:r>
              <a:rPr lang="en-US" sz="1200" b="1" dirty="0" smtClean="0">
                <a:solidFill>
                  <a:schemeClr val="tx1"/>
                </a:solidFill>
              </a:rPr>
              <a:t>Familiar</a:t>
            </a:r>
          </a:p>
          <a:p>
            <a:r>
              <a:rPr lang="en-US" sz="1200" b="0" dirty="0" smtClean="0">
                <a:solidFill>
                  <a:schemeClr val="tx1"/>
                </a:solidFill>
              </a:rPr>
              <a:t>	Leverage existing SQL and BI skills</a:t>
            </a:r>
          </a:p>
          <a:p>
            <a:pPr marL="0" indent="0">
              <a:buFont typeface="Arial"/>
              <a:buNone/>
            </a:pPr>
            <a:r>
              <a:rPr lang="en-US" sz="1200" dirty="0" smtClean="0">
                <a:solidFill>
                  <a:schemeClr val="tx1"/>
                </a:solidFill>
              </a:rPr>
              <a:t>	ANSI SQL-compliant</a:t>
            </a:r>
          </a:p>
          <a:p>
            <a:pPr marL="0" indent="0">
              <a:buFont typeface="Arial"/>
              <a:buNone/>
            </a:pPr>
            <a:r>
              <a:rPr lang="en-US" sz="1200" dirty="0" smtClean="0">
                <a:solidFill>
                  <a:schemeClr val="tx1"/>
                </a:solidFill>
              </a:rPr>
              <a:t>	Certified on popular BI/visualization tools</a:t>
            </a:r>
            <a:endParaRPr lang="en-US" sz="1200" b="1"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rPr>
              <a:t>Flexible and highly concurrent</a:t>
            </a:r>
            <a:endParaRPr lang="en-US" sz="1200" b="1" dirty="0" smtClean="0">
              <a:solidFill>
                <a:schemeClr val="tx1"/>
              </a:solidFill>
            </a:endParaRPr>
          </a:p>
          <a:p>
            <a:pPr marL="0" indent="0">
              <a:buFont typeface="Arial"/>
              <a:buNone/>
            </a:pPr>
            <a:r>
              <a:rPr lang="en-US" sz="1200" b="0" baseline="0" dirty="0" smtClean="0">
                <a:solidFill>
                  <a:schemeClr val="tx1"/>
                </a:solidFill>
              </a:rPr>
              <a:t>	Highly optimized query engine</a:t>
            </a:r>
          </a:p>
          <a:p>
            <a:pPr marL="0" indent="0">
              <a:buFont typeface="Arial"/>
              <a:buNone/>
            </a:pPr>
            <a:r>
              <a:rPr lang="en-US" sz="1200" b="0" baseline="0" dirty="0" smtClean="0">
                <a:solidFill>
                  <a:schemeClr val="tx1"/>
                </a:solidFill>
              </a:rPr>
              <a:t>	ad-hoc reporting capabilities for multiple users</a:t>
            </a:r>
          </a:p>
          <a:p>
            <a:pPr marL="0" indent="0">
              <a:buFont typeface="Arial"/>
              <a:buNone/>
            </a:pPr>
            <a:r>
              <a:rPr lang="en-US" sz="1200" b="0" baseline="0" dirty="0" smtClean="0">
                <a:solidFill>
                  <a:schemeClr val="tx1"/>
                </a:solidFill>
              </a:rPr>
              <a:t>	</a:t>
            </a:r>
            <a:r>
              <a:rPr lang="en-US" sz="1200" dirty="0" smtClean="0">
                <a:solidFill>
                  <a:schemeClr val="tx1"/>
                </a:solidFill>
              </a:rPr>
              <a:t>Quickly explore any Hadoop data</a:t>
            </a:r>
          </a:p>
          <a:p>
            <a:pPr marL="0" indent="0">
              <a:buFont typeface="Arial"/>
              <a:buNone/>
            </a:pPr>
            <a:r>
              <a:rPr lang="en-US" sz="1200" dirty="0" smtClean="0">
                <a:solidFill>
                  <a:schemeClr val="tx1"/>
                </a:solidFill>
              </a:rPr>
              <a:t>	Schema on read </a:t>
            </a:r>
            <a:r>
              <a:rPr lang="en-US" sz="1200" i="1" dirty="0" smtClean="0">
                <a:solidFill>
                  <a:schemeClr val="tx1"/>
                </a:solidFill>
              </a:rPr>
              <a:t>or</a:t>
            </a:r>
            <a:r>
              <a:rPr lang="en-US" sz="1200" dirty="0" smtClean="0">
                <a:solidFill>
                  <a:schemeClr val="tx1"/>
                </a:solidFill>
              </a:rPr>
              <a:t> write	</a:t>
            </a:r>
          </a:p>
          <a:p>
            <a:pPr marL="0" indent="0">
              <a:buFont typeface="Arial"/>
              <a:buNone/>
            </a:pPr>
            <a:r>
              <a:rPr lang="en-US" sz="1200" b="1" baseline="0" dirty="0" smtClean="0">
                <a:solidFill>
                  <a:schemeClr val="tx1"/>
                </a:solidFill>
              </a:rPr>
              <a:t>Fast</a:t>
            </a:r>
          </a:p>
          <a:p>
            <a:r>
              <a:rPr lang="en-US" sz="1200" b="0" dirty="0" smtClean="0">
                <a:solidFill>
                  <a:schemeClr val="tx1"/>
                </a:solidFill>
              </a:rPr>
              <a:t>	Interactive performance at Hadoop scale</a:t>
            </a:r>
          </a:p>
          <a:p>
            <a:r>
              <a:rPr lang="en-US" sz="1200" b="0" dirty="0" smtClean="0">
                <a:solidFill>
                  <a:schemeClr val="tx1"/>
                </a:solidFill>
              </a:rPr>
              <a:t>	Support the same number of users with fewer machines to help achieve lower TCO</a:t>
            </a:r>
          </a:p>
          <a:p>
            <a:pPr marL="0" indent="0">
              <a:buFont typeface="Arial"/>
              <a:buNone/>
            </a:pPr>
            <a:r>
              <a:rPr lang="en-US" sz="1200" dirty="0" smtClean="0">
                <a:solidFill>
                  <a:schemeClr val="tx1"/>
                </a:solidFill>
              </a:rPr>
              <a:t>	5-8x faster than Apache Hive .13 on </a:t>
            </a:r>
            <a:r>
              <a:rPr lang="en-US" sz="1200" dirty="0" err="1" smtClean="0">
                <a:solidFill>
                  <a:schemeClr val="tx1"/>
                </a:solidFill>
              </a:rPr>
              <a:t>Tez</a:t>
            </a:r>
            <a:endParaRPr lang="en-US" sz="1200" dirty="0" smtClean="0">
              <a:solidFill>
                <a:schemeClr val="tx1"/>
              </a:solidFill>
            </a:endParaRPr>
          </a:p>
          <a:p>
            <a:pPr marL="0" indent="0">
              <a:buFont typeface="Arial"/>
              <a:buNone/>
            </a:pPr>
            <a:endParaRPr lang="en-US" sz="1200" b="0" baseline="0" dirty="0" smtClean="0">
              <a:solidFill>
                <a:schemeClr val="tx1"/>
              </a:solidFill>
            </a:endParaRPr>
          </a:p>
          <a:p>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 with granular RBAC and auditable permissions)</a:t>
            </a:r>
          </a:p>
          <a:p>
            <a:r>
              <a:rPr lang="en-US" sz="1200" b="0" dirty="0" smtClean="0">
                <a:solidFill>
                  <a:schemeClr val="tx1"/>
                </a:solidFill>
              </a:rPr>
              <a:t>	Lowest TCO, meets compliance requirements</a:t>
            </a:r>
          </a:p>
          <a:p>
            <a:pPr marL="0" indent="0">
              <a:buFont typeface="Arial"/>
              <a:buNone/>
            </a:pPr>
            <a:r>
              <a:rPr lang="en-US" sz="1200" b="0" dirty="0" smtClean="0">
                <a:solidFill>
                  <a:schemeClr val="tx1"/>
                </a:solidFill>
              </a:rPr>
              <a:t>	Built on common services: security, metadata, governance</a:t>
            </a:r>
            <a:r>
              <a:rPr lang="en-US" sz="1200" dirty="0" smtClean="0">
                <a:solidFill>
                  <a:schemeClr val="tx1"/>
                </a:solidFill>
              </a:rPr>
              <a:t>, management</a:t>
            </a:r>
          </a:p>
          <a:p>
            <a:endParaRPr lang="en-US" sz="1200" b="0" baseline="0" dirty="0" smtClean="0">
              <a:solidFill>
                <a:schemeClr val="tx1"/>
              </a:solidFill>
            </a:endParaRPr>
          </a:p>
          <a:p>
            <a:endParaRPr lang="en-US" sz="1200" b="0" dirty="0" smtClean="0">
              <a:solidFill>
                <a:schemeClr val="tx1"/>
              </a:solidFill>
            </a:endParaRPr>
          </a:p>
          <a:p>
            <a:pPr marL="0" indent="0">
              <a:buNone/>
            </a:pPr>
            <a:r>
              <a:rPr lang="en-US" sz="1200" b="1" dirty="0" smtClean="0">
                <a:solidFill>
                  <a:schemeClr val="tx1"/>
                </a:solidFill>
              </a:rPr>
              <a:t>Use Cases</a:t>
            </a:r>
          </a:p>
          <a:p>
            <a:r>
              <a:rPr lang="en-US" sz="1200" dirty="0" smtClean="0">
                <a:solidFill>
                  <a:schemeClr val="tx1"/>
                </a:solidFill>
              </a:rPr>
              <a:t>Data warehouse offload</a:t>
            </a:r>
          </a:p>
          <a:p>
            <a:r>
              <a:rPr lang="en-US" sz="1200" dirty="0" smtClean="0">
                <a:solidFill>
                  <a:schemeClr val="tx1"/>
                </a:solidFill>
              </a:rPr>
              <a:t>Interactive BI/analytics on more data</a:t>
            </a:r>
          </a:p>
          <a:p>
            <a:r>
              <a:rPr lang="en-US" sz="1200" dirty="0" smtClean="0">
                <a:solidFill>
                  <a:schemeClr val="tx1"/>
                </a:solidFill>
              </a:rPr>
              <a:t>Full-fidelity, active compliance archiving</a:t>
            </a:r>
          </a:p>
          <a:p>
            <a:endParaRPr lang="en-US" sz="1200" dirty="0" smtClean="0"/>
          </a:p>
        </p:txBody>
      </p:sp>
      <p:sp>
        <p:nvSpPr>
          <p:cNvPr id="4" name="Slide Number Placeholder 3"/>
          <p:cNvSpPr>
            <a:spLocks noGrp="1"/>
          </p:cNvSpPr>
          <p:nvPr>
            <p:ph type="sldNum" sz="quarter" idx="10"/>
          </p:nvPr>
        </p:nvSpPr>
        <p:spPr/>
        <p:txBody>
          <a:bodyPr/>
          <a:lstStyle/>
          <a:p>
            <a:fld id="{C64C9542-D81A-864F-A747-83A5F8ACB55D}" type="slidenum">
              <a:rPr lang="en-US" smtClean="0"/>
              <a:pPr/>
              <a:t>23</a:t>
            </a:fld>
            <a:endParaRPr lang="en-US"/>
          </a:p>
        </p:txBody>
      </p:sp>
    </p:spTree>
    <p:extLst>
      <p:ext uri="{BB962C8B-B14F-4D97-AF65-F5344CB8AC3E}">
        <p14:creationId xmlns:p14="http://schemas.microsoft.com/office/powerpoint/2010/main" val="190582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“Google” for</a:t>
            </a:r>
            <a:r>
              <a:rPr lang="en-US" sz="1200" baseline="0" dirty="0" smtClean="0">
                <a:solidFill>
                  <a:schemeClr val="tx1"/>
                </a:solidFill>
              </a:rPr>
              <a:t> Hadoop to </a:t>
            </a:r>
            <a:r>
              <a:rPr lang="en-US" sz="1200" dirty="0" smtClean="0">
                <a:solidFill>
                  <a:schemeClr val="tx1"/>
                </a:solidFill>
              </a:rPr>
              <a:t>Explore,</a:t>
            </a:r>
            <a:r>
              <a:rPr lang="en-US" sz="1200" baseline="0" dirty="0" smtClean="0">
                <a:solidFill>
                  <a:schemeClr val="tx1"/>
                </a:solidFill>
              </a:rPr>
              <a:t> Navigate, Correlate (anyone who can </a:t>
            </a:r>
            <a:r>
              <a:rPr lang="en-US" sz="1200" baseline="0" dirty="0" err="1" smtClean="0">
                <a:solidFill>
                  <a:schemeClr val="tx1"/>
                </a:solidFill>
              </a:rPr>
              <a:t>google</a:t>
            </a:r>
            <a:r>
              <a:rPr lang="en-US" sz="1200" baseline="0" dirty="0" smtClean="0">
                <a:solidFill>
                  <a:schemeClr val="tx1"/>
                </a:solidFill>
              </a:rPr>
              <a:t> can use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CDH is the only commercial Hadoop distribution with a native, production-ready search solution </a:t>
            </a:r>
          </a:p>
          <a:p>
            <a:endParaRPr lang="en-US" sz="1200" dirty="0" smtClean="0">
              <a:solidFill>
                <a:schemeClr val="tx1"/>
              </a:solidFill>
            </a:endParaRPr>
          </a:p>
          <a:p>
            <a:r>
              <a:rPr lang="en-US" sz="1200" b="1" dirty="0" smtClean="0">
                <a:solidFill>
                  <a:schemeClr val="tx1"/>
                </a:solidFill>
              </a:rPr>
              <a:t>Accessible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Interactive full-text and faceted navigation</a:t>
            </a:r>
          </a:p>
          <a:p>
            <a:r>
              <a:rPr lang="en-US" sz="1200" dirty="0" smtClean="0">
                <a:solidFill>
                  <a:schemeClr val="tx1"/>
                </a:solidFill>
              </a:rPr>
              <a:t>Anyone</a:t>
            </a:r>
            <a:r>
              <a:rPr lang="en-US" sz="1200" baseline="0" dirty="0" smtClean="0">
                <a:solidFill>
                  <a:schemeClr val="tx1"/>
                </a:solidFill>
              </a:rPr>
              <a:t> who can </a:t>
            </a:r>
            <a:r>
              <a:rPr lang="en-US" sz="1200" baseline="0" dirty="0" err="1" smtClean="0">
                <a:solidFill>
                  <a:schemeClr val="tx1"/>
                </a:solidFill>
              </a:rPr>
              <a:t>google</a:t>
            </a:r>
            <a:r>
              <a:rPr lang="en-US" sz="1200" baseline="0" dirty="0" smtClean="0">
                <a:solidFill>
                  <a:schemeClr val="tx1"/>
                </a:solidFill>
              </a:rPr>
              <a:t> can query data – multi-audience friendly with familiar web-style search and browse</a:t>
            </a:r>
          </a:p>
          <a:p>
            <a:r>
              <a:rPr lang="en-US" sz="1200" baseline="0" dirty="0" smtClean="0">
                <a:solidFill>
                  <a:schemeClr val="tx1"/>
                </a:solidFill>
              </a:rPr>
              <a:t>Solve new challenges with Hadoop</a:t>
            </a:r>
          </a:p>
          <a:p>
            <a:r>
              <a:rPr lang="en-US" sz="1200" baseline="0" dirty="0" smtClean="0">
                <a:solidFill>
                  <a:schemeClr val="tx1"/>
                </a:solidFill>
              </a:rPr>
              <a:t>Real-time exploration of all data</a:t>
            </a:r>
          </a:p>
          <a:p>
            <a:r>
              <a:rPr lang="en-US" sz="1200" baseline="0" dirty="0" smtClean="0">
                <a:solidFill>
                  <a:schemeClr val="tx1"/>
                </a:solidFill>
              </a:rPr>
              <a:t>Easily access unstructured data</a:t>
            </a:r>
            <a:endParaRPr lang="en-US" sz="1200" dirty="0" smtClean="0">
              <a:solidFill>
                <a:schemeClr val="tx1"/>
              </a:solidFill>
            </a:endParaRPr>
          </a:p>
          <a:p>
            <a:pPr marL="0" indent="0">
              <a:buNone/>
            </a:pPr>
            <a:r>
              <a:rPr lang="en-US" sz="1200" b="1" dirty="0" smtClean="0">
                <a:solidFill>
                  <a:schemeClr val="tx1"/>
                </a:solidFill>
              </a:rPr>
              <a:t>100% Open Source/Enterprise Standard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Built on Apache </a:t>
            </a:r>
            <a:r>
              <a:rPr lang="en-US" sz="1200" dirty="0" err="1" smtClean="0">
                <a:solidFill>
                  <a:schemeClr val="tx1"/>
                </a:solidFill>
              </a:rPr>
              <a:t>Solr</a:t>
            </a:r>
            <a:r>
              <a:rPr lang="en-US" sz="1200" dirty="0" smtClean="0">
                <a:solidFill>
                  <a:schemeClr val="tx1"/>
                </a:solidFill>
              </a:rPr>
              <a:t>, the standard for search</a:t>
            </a:r>
          </a:p>
          <a:p>
            <a:r>
              <a:rPr lang="en-US" sz="1200" dirty="0" smtClean="0">
                <a:solidFill>
                  <a:schemeClr val="tx1"/>
                </a:solidFill>
              </a:rPr>
              <a:t>Industry standard search engine</a:t>
            </a:r>
          </a:p>
          <a:p>
            <a:r>
              <a:rPr lang="en-US" sz="1200" dirty="0" smtClean="0">
                <a:solidFill>
                  <a:schemeClr val="tx1"/>
                </a:solidFill>
              </a:rPr>
              <a:t>Multi-vendor support – zero lock-in</a:t>
            </a:r>
          </a:p>
          <a:p>
            <a:r>
              <a:rPr lang="en-US" sz="1200" dirty="0" smtClean="0">
                <a:solidFill>
                  <a:schemeClr val="tx1"/>
                </a:solidFill>
              </a:rPr>
              <a:t>Mature code base, vibrant community</a:t>
            </a:r>
          </a:p>
          <a:p>
            <a:r>
              <a:rPr lang="en-US" sz="1200" b="1" baseline="0" dirty="0" smtClean="0">
                <a:solidFill>
                  <a:schemeClr val="tx1"/>
                </a:solidFill>
              </a:rPr>
              <a:t>Flexible</a:t>
            </a:r>
          </a:p>
          <a:p>
            <a:r>
              <a:rPr lang="en-US" sz="1200" baseline="0" dirty="0" smtClean="0">
                <a:solidFill>
                  <a:schemeClr val="tx1"/>
                </a:solidFill>
              </a:rPr>
              <a:t>Rich API and ecosystem</a:t>
            </a:r>
          </a:p>
          <a:p>
            <a:r>
              <a:rPr lang="en-US" sz="1200" baseline="0" dirty="0" smtClean="0">
                <a:solidFill>
                  <a:schemeClr val="tx1"/>
                </a:solidFill>
              </a:rPr>
              <a:t>No need for separate search and Hadoop</a:t>
            </a:r>
          </a:p>
          <a:p>
            <a:r>
              <a:rPr lang="en-US" sz="1200" baseline="0" dirty="0" smtClean="0">
                <a:solidFill>
                  <a:schemeClr val="tx1"/>
                </a:solidFill>
              </a:rPr>
              <a:t>Consolidate infrastructure for lower TCO</a:t>
            </a:r>
          </a:p>
          <a:p>
            <a:r>
              <a:rPr lang="en-US" sz="1200" dirty="0" smtClean="0">
                <a:solidFill>
                  <a:schemeClr val="tx1"/>
                </a:solidFill>
              </a:rPr>
              <a:t>Batch, real-time, and on-demand (re)indexing</a:t>
            </a:r>
          </a:p>
          <a:p>
            <a:r>
              <a:rPr lang="en-US" sz="1200" dirty="0" smtClean="0">
                <a:solidFill>
                  <a:schemeClr val="tx1"/>
                </a:solidFill>
              </a:rPr>
              <a:t>Multi-</a:t>
            </a:r>
            <a:r>
              <a:rPr lang="en-US" sz="1200" dirty="0" err="1" smtClean="0">
                <a:solidFill>
                  <a:schemeClr val="tx1"/>
                </a:solidFill>
              </a:rPr>
              <a:t>datatype</a:t>
            </a:r>
            <a:r>
              <a:rPr lang="en-US" sz="1200" dirty="0" smtClean="0">
                <a:solidFill>
                  <a:schemeClr val="tx1"/>
                </a:solidFill>
              </a:rPr>
              <a:t>, multi-format support (great for unstructured</a:t>
            </a:r>
            <a:r>
              <a:rPr lang="en-US" sz="1200" baseline="0" dirty="0" smtClean="0">
                <a:solidFill>
                  <a:schemeClr val="tx1"/>
                </a:solidFill>
              </a:rPr>
              <a:t> and semi-structured)</a:t>
            </a:r>
            <a:endParaRPr lang="en-US" sz="1200" dirty="0" smtClean="0">
              <a:solidFill>
                <a:schemeClr val="tx1"/>
              </a:solidFill>
            </a:endParaRPr>
          </a:p>
          <a:p>
            <a:r>
              <a:rPr lang="en-US" sz="1200" dirty="0" smtClean="0">
                <a:solidFill>
                  <a:schemeClr val="tx1"/>
                </a:solidFill>
              </a:rPr>
              <a:t>Natively integrates with other Hadoop engines</a:t>
            </a:r>
            <a:endParaRPr lang="en-US" sz="1200" baseline="0" dirty="0" smtClean="0">
              <a:solidFill>
                <a:schemeClr val="tx1"/>
              </a:solidFill>
            </a:endParaRPr>
          </a:p>
          <a:p>
            <a:endParaRPr lang="en-US" sz="1200"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a:t>
            </a:r>
          </a:p>
          <a:p>
            <a:endParaRPr lang="en-US" sz="1200" baseline="0" dirty="0" smtClean="0">
              <a:solidFill>
                <a:schemeClr val="tx1"/>
              </a:solidFill>
            </a:endParaRPr>
          </a:p>
          <a:p>
            <a:endParaRPr lang="en-US" sz="1200" dirty="0" smtClean="0">
              <a:solidFill>
                <a:schemeClr val="tx1"/>
              </a:solidFill>
            </a:endParaRPr>
          </a:p>
          <a:p>
            <a:pPr marL="0" indent="0">
              <a:buNone/>
            </a:pPr>
            <a:r>
              <a:rPr lang="en-US" sz="1200" b="1" dirty="0" smtClean="0">
                <a:solidFill>
                  <a:schemeClr val="tx1"/>
                </a:solidFill>
              </a:rPr>
              <a:t>Cloudera + </a:t>
            </a:r>
            <a:r>
              <a:rPr lang="en-US" sz="1200" b="1" dirty="0" err="1" smtClean="0">
                <a:solidFill>
                  <a:schemeClr val="tx1"/>
                </a:solidFill>
              </a:rPr>
              <a:t>Solr</a:t>
            </a:r>
            <a:r>
              <a:rPr lang="en-US" sz="1200" b="1" dirty="0" smtClean="0">
                <a:solidFill>
                  <a:schemeClr val="tx1"/>
                </a:solidFill>
              </a:rPr>
              <a:t> Advantage</a:t>
            </a:r>
          </a:p>
          <a:p>
            <a:pPr>
              <a:spcAft>
                <a:spcPts val="1200"/>
              </a:spcAft>
            </a:pPr>
            <a:r>
              <a:rPr lang="en-US" sz="1200" dirty="0" smtClean="0">
                <a:solidFill>
                  <a:schemeClr val="tx1"/>
                </a:solidFill>
              </a:rPr>
              <a:t>Data consolidation and correlation of multiple data sets in real-time</a:t>
            </a:r>
          </a:p>
          <a:p>
            <a:pPr>
              <a:spcAft>
                <a:spcPts val="1200"/>
              </a:spcAft>
            </a:pPr>
            <a:r>
              <a:rPr lang="en-US" sz="1200" dirty="0" smtClean="0">
                <a:solidFill>
                  <a:schemeClr val="tx1"/>
                </a:solidFill>
              </a:rPr>
              <a:t>Query options include “fuzzy” search, clustering, and document grouping </a:t>
            </a:r>
          </a:p>
          <a:p>
            <a:pPr>
              <a:spcAft>
                <a:spcPts val="1200"/>
              </a:spcAft>
            </a:pPr>
            <a:r>
              <a:rPr lang="en-US" sz="1200" dirty="0" smtClean="0">
                <a:solidFill>
                  <a:schemeClr val="tx1"/>
                </a:solidFill>
              </a:rPr>
              <a:t>Scalable computing and storage on a single, shared infrastructure – minimize data movement</a:t>
            </a:r>
          </a:p>
          <a:p>
            <a:pPr>
              <a:spcAft>
                <a:spcPts val="1200"/>
              </a:spcAft>
            </a:pPr>
            <a:r>
              <a:rPr lang="en-US" sz="1200" dirty="0" smtClean="0">
                <a:solidFill>
                  <a:schemeClr val="tx1"/>
                </a:solidFill>
              </a:rPr>
              <a:t>Streamlined operations and cost-efficient data management</a:t>
            </a:r>
          </a:p>
          <a:p>
            <a:endParaRPr lang="en-US" sz="1200" dirty="0" smtClean="0">
              <a:solidFill>
                <a:schemeClr val="tx1"/>
              </a:solidFill>
            </a:endParaRPr>
          </a:p>
          <a:p>
            <a:endParaRPr lang="en-US" sz="1200" dirty="0" smtClean="0">
              <a:solidFill>
                <a:schemeClr val="tx1"/>
              </a:solidFill>
            </a:endParaRPr>
          </a:p>
          <a:p>
            <a:endParaRPr lang="en-US" sz="1200" b="1" dirty="0">
              <a:solidFill>
                <a:schemeClr val="tx1"/>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27</a:t>
            </a:fld>
            <a:endParaRPr lang="en-US"/>
          </a:p>
        </p:txBody>
      </p:sp>
    </p:spTree>
    <p:extLst>
      <p:ext uri="{BB962C8B-B14F-4D97-AF65-F5344CB8AC3E}">
        <p14:creationId xmlns:p14="http://schemas.microsoft.com/office/powerpoint/2010/main" val="1381506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just</a:t>
            </a:r>
            <a:r>
              <a:rPr lang="en-US" baseline="0" dirty="0" smtClean="0"/>
              <a:t> saw  Query and Search..</a:t>
            </a:r>
          </a:p>
        </p:txBody>
      </p:sp>
      <p:sp>
        <p:nvSpPr>
          <p:cNvPr id="4" name="Slide Number Placeholder 3"/>
          <p:cNvSpPr>
            <a:spLocks noGrp="1"/>
          </p:cNvSpPr>
          <p:nvPr>
            <p:ph type="sldNum" sz="quarter" idx="10"/>
          </p:nvPr>
        </p:nvSpPr>
        <p:spPr/>
        <p:txBody>
          <a:bodyPr/>
          <a:lstStyle/>
          <a:p>
            <a:fld id="{C64C9542-D81A-864F-A747-83A5F8ACB55D}" type="slidenum">
              <a:rPr lang="en-US" smtClean="0"/>
              <a:pPr/>
              <a:t>31</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discussion (60 seconds or less) on role based</a:t>
            </a:r>
            <a:r>
              <a:rPr lang="en-US" baseline="0" dirty="0" smtClean="0"/>
              <a:t> security</a:t>
            </a:r>
          </a:p>
          <a:p>
            <a:r>
              <a:rPr lang="en-US" baseline="0" dirty="0" smtClean="0"/>
              <a:t>Can have multiple roles (union of privileges)</a:t>
            </a:r>
          </a:p>
          <a:p>
            <a:r>
              <a:rPr lang="en-US" baseline="0" dirty="0" smtClean="0"/>
              <a:t>White list only to make this possible</a:t>
            </a:r>
          </a:p>
          <a:p>
            <a:r>
              <a:rPr lang="en-US" baseline="0" dirty="0" smtClean="0"/>
              <a:t>No privilege – NO access</a:t>
            </a:r>
            <a:endParaRPr lang="en-US" dirty="0" smtClean="0"/>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34</a:t>
            </a:fld>
            <a:endParaRPr lang="en-US"/>
          </a:p>
        </p:txBody>
      </p:sp>
    </p:spTree>
    <p:extLst>
      <p:ext uri="{BB962C8B-B14F-4D97-AF65-F5344CB8AC3E}">
        <p14:creationId xmlns:p14="http://schemas.microsoft.com/office/powerpoint/2010/main" val="1327602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Combined table had separate views so users have separate data privileges</a:t>
            </a:r>
          </a:p>
          <a:p>
            <a:r>
              <a:rPr lang="en-US" dirty="0" smtClean="0"/>
              <a:t>Users can only see/access the views they are authorized for based on their role(s)</a:t>
            </a:r>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35</a:t>
            </a:fld>
            <a:endParaRPr lang="en-US"/>
          </a:p>
        </p:txBody>
      </p:sp>
    </p:spTree>
    <p:extLst>
      <p:ext uri="{BB962C8B-B14F-4D97-AF65-F5344CB8AC3E}">
        <p14:creationId xmlns:p14="http://schemas.microsoft.com/office/powerpoint/2010/main" val="1909487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Why you need Navigator:</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Lots of Data Landing in Cloudera Enterprise</a:t>
            </a:r>
            <a:endParaRPr kumimoji="0" lang="en-US" sz="1200" b="1" i="0" u="none" strike="noStrike" kern="0" cap="none" spc="0" normalizeH="0" baseline="0" noProof="0" dirty="0" smtClean="0">
              <a:ln>
                <a:noFill/>
              </a:ln>
              <a:solidFill>
                <a:srgbClr val="000000"/>
              </a:solidFill>
              <a:effectLst/>
              <a:uLnTx/>
              <a:uFillTx/>
            </a:endParaRPr>
          </a:p>
          <a:p>
            <a:pPr marL="625475" marR="0" lvl="0" indent="-285750" defTabSz="914400" eaLnBrk="1" fontAlgn="auto" latinLnBrk="0" hangingPunct="1">
              <a:lnSpc>
                <a:spcPct val="100000"/>
              </a:lnSpc>
              <a:spcBef>
                <a:spcPts val="600"/>
              </a:spcBef>
              <a:spcAft>
                <a:spcPts val="300"/>
              </a:spcAft>
              <a:buClr>
                <a:schemeClr val="accent5"/>
              </a:buClr>
              <a:buSzTx/>
              <a:buFont typeface="Wingdings" pitchFamily="2" charset="2"/>
              <a:buChar char="§"/>
              <a:tabLst/>
              <a:defRPr/>
            </a:pPr>
            <a:r>
              <a:rPr lang="en-US" sz="1200" kern="0" dirty="0" smtClean="0">
                <a:solidFill>
                  <a:srgbClr val="000000"/>
                </a:solidFill>
              </a:rPr>
              <a:t>Huge quantities</a:t>
            </a: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dirty="0" smtClean="0">
                <a:solidFill>
                  <a:srgbClr val="000000"/>
                </a:solidFill>
              </a:rPr>
              <a:t>Many different sources – structured and unstructured</a:t>
            </a:r>
            <a:endParaRPr lang="en-US" sz="1200" kern="0" noProof="0" dirty="0" smtClean="0">
              <a:solidFill>
                <a:srgbClr val="000000"/>
              </a:solidFill>
            </a:endParaRP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noProof="0" dirty="0" smtClean="0">
                <a:solidFill>
                  <a:srgbClr val="000000"/>
                </a:solidFill>
              </a:rPr>
              <a:t>Varying levels of sensitivity</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Many Users Working with the Data</a:t>
            </a:r>
            <a:endParaRPr kumimoji="0" lang="en-US" sz="1200" b="1" i="0" u="none" strike="noStrike" kern="0" cap="none" spc="0" normalizeH="0" baseline="0" noProof="0" dirty="0" smtClean="0">
              <a:ln>
                <a:noFill/>
              </a:ln>
              <a:solidFill>
                <a:srgbClr val="000000"/>
              </a:solidFill>
              <a:effectLst/>
              <a:uLnTx/>
              <a:uFillTx/>
            </a:endParaRP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Administrators and compliance officers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Analysts and data scientists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Business users</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000000"/>
                </a:solidFill>
              </a:rPr>
              <a:t>Need to Effectively Control and Consume Data</a:t>
            </a: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Get visibility and control over the environment</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Discover and explore data</a:t>
            </a:r>
          </a:p>
          <a:p>
            <a:endParaRPr lang="en-US" dirty="0"/>
          </a:p>
          <a:p>
            <a:r>
              <a:rPr lang="en-US" dirty="0"/>
              <a:t>----- Meeting Notes (9/18/14 10:36) -----</a:t>
            </a:r>
          </a:p>
          <a:p>
            <a:r>
              <a:rPr lang="en-US" dirty="0"/>
              <a:t>screenshot of demo</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43</a:t>
            </a:fld>
            <a:endParaRPr lang="en-US"/>
          </a:p>
        </p:txBody>
      </p:sp>
    </p:spTree>
    <p:extLst>
      <p:ext uri="{BB962C8B-B14F-4D97-AF65-F5344CB8AC3E}">
        <p14:creationId xmlns:p14="http://schemas.microsoft.com/office/powerpoint/2010/main" val="429459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Overview: 4 Solutions</a:t>
            </a:r>
          </a:p>
          <a:p>
            <a:pPr marL="228600" indent="-228600">
              <a:buFont typeface="+mj-lt"/>
              <a:buAutoNum type="arabicPeriod"/>
            </a:pPr>
            <a:r>
              <a:rPr lang="en-US" dirty="0" smtClean="0"/>
              <a:t>Active Archive</a:t>
            </a:r>
          </a:p>
          <a:p>
            <a:pPr marL="228600" indent="-228600">
              <a:buFont typeface="+mj-lt"/>
              <a:buAutoNum type="arabicPeriod"/>
            </a:pPr>
            <a:r>
              <a:rPr lang="en-US" dirty="0" smtClean="0"/>
              <a:t>Transformations</a:t>
            </a:r>
          </a:p>
          <a:p>
            <a:pPr marL="228600" indent="-228600">
              <a:buFont typeface="+mj-lt"/>
              <a:buAutoNum type="arabicPeriod"/>
            </a:pPr>
            <a:r>
              <a:rPr lang="en-US" dirty="0" smtClean="0"/>
              <a:t>Self-Service BI</a:t>
            </a:r>
          </a:p>
          <a:p>
            <a:pPr marL="228600" indent="-228600">
              <a:buFont typeface="+mj-lt"/>
              <a:buAutoNum type="arabicPeriod"/>
            </a:pPr>
            <a:r>
              <a:rPr lang="en-US" dirty="0" smtClean="0"/>
              <a:t>Multi-Use Platform</a:t>
            </a:r>
          </a:p>
          <a:p>
            <a:endParaRPr lang="en-US" dirty="0" smtClean="0"/>
          </a:p>
          <a:p>
            <a:r>
              <a:rPr lang="en-US" b="1" dirty="0" smtClean="0"/>
              <a:t>Script</a:t>
            </a:r>
          </a:p>
          <a:p>
            <a:r>
              <a:rPr lang="en-US" b="0" dirty="0" smtClean="0"/>
              <a:t>What’s needed is a new architecture to complement your existing investments and help put data at the center of your</a:t>
            </a:r>
            <a:r>
              <a:rPr lang="en-US" b="0" baseline="0" dirty="0" smtClean="0"/>
              <a:t> business: an enterprise data hub. An enterprise data hub lets you store any amount and type of data, securely and cost-effectively, for as long as you need; lets you access that data in any way you need; and provides the management and governance support that you require of all of your mission-critical infrastructure.</a:t>
            </a:r>
            <a:endParaRPr lang="en-US" b="0" dirty="0" smtClean="0"/>
          </a:p>
          <a:p>
            <a:endParaRPr lang="en-US" b="0" dirty="0" smtClean="0"/>
          </a:p>
          <a:p>
            <a:r>
              <a:rPr lang="en-US" b="0" dirty="0" smtClean="0"/>
              <a:t>An enterprise data hub addresses each of our earlier problems:</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b="0" dirty="0" smtClean="0"/>
          </a:p>
          <a:p>
            <a:pPr marL="228600" indent="-228600">
              <a:buFont typeface="+mj-lt"/>
              <a:buAutoNum type="arabicPeriod"/>
            </a:pPr>
            <a:r>
              <a:rPr lang="en-US" b="0" dirty="0" smtClean="0"/>
              <a:t>First, as an Active Archive it provides one place for all data of all types, cost-effectively retained in full fidelity for any period of time. As a staging area for new enterprise data, you could even call an EDH an automatic archive.</a:t>
            </a:r>
          </a:p>
          <a:p>
            <a:pPr marL="228600" indent="-228600">
              <a:buFont typeface="+mj-lt"/>
              <a:buAutoNum type="arabicPeriod"/>
            </a:pPr>
            <a:r>
              <a:rPr lang="en-US" b="0" dirty="0" smtClean="0"/>
              <a:t>Second, it’s one place to transform data from its raw format into structured formats for consumption by existing systems, while retaining the original data for future use and reuse. Nothing is lost.</a:t>
            </a:r>
          </a:p>
          <a:p>
            <a:pPr marL="228600" indent="-228600">
              <a:buFont typeface="+mj-lt"/>
              <a:buAutoNum type="arabicPeriod"/>
            </a:pPr>
            <a:r>
              <a:rPr lang="en-US" b="0" dirty="0" smtClean="0"/>
              <a:t>Third, business users get direct, agile access to specific data sets to explore and analyze in-place, reducing the BI backlog of business user requests and freeing capacity on existing systems.</a:t>
            </a:r>
          </a:p>
          <a:p>
            <a:pPr marL="228600" indent="-228600">
              <a:buFont typeface="+mj-lt"/>
              <a:buAutoNum type="arabicPeriod"/>
            </a:pPr>
            <a:r>
              <a:rPr lang="en-US" b="0" dirty="0" smtClean="0"/>
              <a:t>The real benefit comes when you can increasingly bring new analytic workloads to the EDH, reducing the need to invest in and move large volumes of data between platforms just to ask new questions. Native engines - Batch, Streaming, Interactive SQL, Search, Machine Learning, and more - are complemented by 3rd-party products running directly IN the EDH, such as SAS VA and HPA, Revolution Analytics, Informatica, </a:t>
            </a:r>
            <a:r>
              <a:rPr lang="en-US" b="0" dirty="0" err="1" smtClean="0"/>
              <a:t>Syncsort</a:t>
            </a:r>
            <a:r>
              <a:rPr lang="en-US" b="0" dirty="0" smtClean="0"/>
              <a:t>, and </a:t>
            </a:r>
            <a:r>
              <a:rPr lang="en-US" b="0" dirty="0" err="1" smtClean="0"/>
              <a:t>Splunk's</a:t>
            </a:r>
            <a:r>
              <a:rPr lang="en-US" b="0" dirty="0" smtClean="0"/>
              <a:t> Hunk. Better analytical tools generate more value from more data, driving revenue and profit.</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a:t>
            </a:fld>
            <a:endParaRPr lang="en-US"/>
          </a:p>
        </p:txBody>
      </p:sp>
    </p:spTree>
    <p:extLst>
      <p:ext uri="{BB962C8B-B14F-4D97-AF65-F5344CB8AC3E}">
        <p14:creationId xmlns:p14="http://schemas.microsoft.com/office/powerpoint/2010/main" val="2173651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editing Business</a:t>
            </a:r>
            <a:r>
              <a:rPr lang="en-US" baseline="0" dirty="0" smtClean="0"/>
              <a:t> Metadata</a:t>
            </a:r>
          </a:p>
          <a:p>
            <a:r>
              <a:rPr lang="en-US" baseline="0" dirty="0" smtClean="0"/>
              <a:t>Description of data source</a:t>
            </a:r>
          </a:p>
          <a:p>
            <a:r>
              <a:rPr lang="en-US" baseline="0" dirty="0" smtClean="0"/>
              <a:t>Tags</a:t>
            </a:r>
          </a:p>
          <a:p>
            <a:r>
              <a:rPr lang="en-US" baseline="0" dirty="0" smtClean="0"/>
              <a:t>Custom properties</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44</a:t>
            </a:fld>
            <a:endParaRPr lang="en-US"/>
          </a:p>
        </p:txBody>
      </p:sp>
    </p:spTree>
    <p:extLst>
      <p:ext uri="{BB962C8B-B14F-4D97-AF65-F5344CB8AC3E}">
        <p14:creationId xmlns:p14="http://schemas.microsoft.com/office/powerpoint/2010/main" val="2392683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r>
              <a:rPr lang="en" sz="1800" b="0" i="0" u="none" strike="noStrike" cap="none" baseline="0" dirty="0" smtClean="0"/>
              <a:t>Security</a:t>
            </a:r>
          </a:p>
          <a:p>
            <a:pPr>
              <a:spcBef>
                <a:spcPts val="0"/>
              </a:spcBef>
              <a:buNone/>
            </a:pPr>
            <a:r>
              <a:rPr lang="en" sz="1800" b="0" i="0" u="none" strike="noStrike" cap="none" baseline="0" dirty="0" smtClean="0"/>
              <a:t>A&amp;A</a:t>
            </a:r>
          </a:p>
          <a:p>
            <a:pPr>
              <a:spcBef>
                <a:spcPts val="0"/>
              </a:spcBef>
              <a:buNone/>
            </a:pPr>
            <a:r>
              <a:rPr lang="en" sz="1800" b="0" i="0" u="none" strike="noStrike" cap="none" baseline="0" dirty="0" smtClean="0"/>
              <a:t>RBAC</a:t>
            </a:r>
          </a:p>
          <a:p>
            <a:pPr>
              <a:spcBef>
                <a:spcPts val="0"/>
              </a:spcBef>
              <a:buNone/>
            </a:pPr>
            <a:r>
              <a:rPr lang="en" sz="1800" b="0" i="0" u="none" strike="noStrike" cap="none" baseline="0" dirty="0" smtClean="0"/>
              <a:t>Audit</a:t>
            </a:r>
          </a:p>
          <a:p>
            <a:pPr>
              <a:spcBef>
                <a:spcPts val="0"/>
              </a:spcBef>
              <a:buNone/>
            </a:pPr>
            <a:r>
              <a:rPr lang="en" sz="1800" b="0" i="0" u="none" strike="noStrike" cap="none" baseline="0" dirty="0" smtClean="0"/>
              <a:t>Encrypt</a:t>
            </a:r>
          </a:p>
          <a:p>
            <a:pPr>
              <a:spcBef>
                <a:spcPts val="0"/>
              </a:spcBef>
              <a:buNone/>
            </a:pPr>
            <a:endParaRPr lang="en" sz="1800" b="0" i="0" u="none" strike="noStrike" cap="none" baseline="0" dirty="0" smtClean="0"/>
          </a:p>
          <a:p>
            <a:pPr>
              <a:spcBef>
                <a:spcPts val="0"/>
              </a:spcBef>
              <a:buNone/>
            </a:pPr>
            <a:r>
              <a:rPr lang="en" sz="1800" b="0" i="0" u="none" strike="noStrike" cap="none" baseline="0" dirty="0" smtClean="0"/>
              <a:t>Governance – business metadata, technical metadata , lineage, discovery of data by metadata (technical and business)</a:t>
            </a: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53</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54</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55</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Meeting Notes (9/18/14 10:10)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hide these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56</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YARN</a:t>
            </a:r>
          </a:p>
          <a:p>
            <a:r>
              <a:rPr lang="en-US" dirty="0" smtClean="0"/>
              <a:t>Agenda of demo</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5</a:t>
            </a:fld>
            <a:endParaRPr lang="en-US"/>
          </a:p>
        </p:txBody>
      </p:sp>
    </p:spTree>
    <p:extLst>
      <p:ext uri="{BB962C8B-B14F-4D97-AF65-F5344CB8AC3E}">
        <p14:creationId xmlns:p14="http://schemas.microsoft.com/office/powerpoint/2010/main" val="275293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a:t>
            </a:r>
          </a:p>
          <a:p>
            <a:r>
              <a:rPr lang="en-US" i="1" dirty="0" smtClean="0"/>
              <a:t>NOTE: This slide is optional,</a:t>
            </a:r>
            <a:r>
              <a:rPr lang="en-US" i="1" baseline="0" dirty="0" smtClean="0"/>
              <a:t> but a useful way to introduce Hadoop. Typical talk track might be: “So we’ve introduced the concept of an enterprise data hub built on Hadoop. But what is Hadoop?”</a:t>
            </a:r>
            <a:endParaRPr lang="en-US" i="1" dirty="0" smtClean="0"/>
          </a:p>
          <a:p>
            <a:endParaRPr lang="en-US" dirty="0" smtClean="0"/>
          </a:p>
          <a:p>
            <a:r>
              <a:rPr lang="en-US" dirty="0" smtClean="0"/>
              <a:t>* We provide an enterprise data hub, built on the foundation of Apache Hadoop. Our focus is on solving </a:t>
            </a:r>
          </a:p>
          <a:p>
            <a:r>
              <a:rPr lang="en-US" dirty="0" smtClean="0"/>
              <a:t>customer problems, and it's instructive to look at the evolution of the platform through that lens.</a:t>
            </a:r>
          </a:p>
          <a:p>
            <a:r>
              <a:rPr lang="en-US" dirty="0" smtClean="0"/>
              <a:t>* Tell the Hadoop story here – our history of solving customer problems.</a:t>
            </a:r>
          </a:p>
          <a:p>
            <a:r>
              <a:rPr lang="en-US" dirty="0" smtClean="0"/>
              <a:t>   * Hadoop when born was any kind of data, cost effective.</a:t>
            </a:r>
          </a:p>
          <a:p>
            <a:r>
              <a:rPr lang="en-US" dirty="0" smtClean="0"/>
              <a:t>   * Open source, hard to manage.</a:t>
            </a:r>
          </a:p>
          <a:p>
            <a:r>
              <a:rPr lang="en-US" dirty="0" smtClean="0"/>
              <a:t>   * So we fixed that, added Manager.</a:t>
            </a:r>
          </a:p>
          <a:p>
            <a:r>
              <a:rPr lang="en-US" dirty="0" smtClean="0"/>
              <a:t>   * It did useful work, but only had one way to access data.</a:t>
            </a:r>
          </a:p>
          <a:p>
            <a:r>
              <a:rPr lang="en-US" dirty="0" smtClean="0"/>
              <a:t>   * So we added Impala, search, Spark.</a:t>
            </a:r>
          </a:p>
          <a:p>
            <a:r>
              <a:rPr lang="en-US" dirty="0" smtClean="0"/>
              <a:t>   * Customers moved it into the middle. It began to function as a hub.</a:t>
            </a:r>
          </a:p>
          <a:p>
            <a:r>
              <a:rPr lang="en-US" dirty="0" smtClean="0"/>
              <a:t>   * Then they needed security, governance.</a:t>
            </a:r>
          </a:p>
          <a:p>
            <a:r>
              <a:rPr lang="en-US" dirty="0" smtClean="0"/>
              <a:t>   * So we added Sentry, Navigator.</a:t>
            </a:r>
          </a:p>
          <a:p>
            <a:r>
              <a:rPr lang="en-US" dirty="0" smtClean="0"/>
              <a:t>* Now enables you to put data at the center of your enterprise, become information-driven.</a:t>
            </a:r>
          </a:p>
          <a:p>
            <a:endParaRPr lang="en-US" b="0" dirty="0" smtClean="0"/>
          </a:p>
          <a:p>
            <a:r>
              <a:rPr lang="en-US" b="1" dirty="0" smtClean="0"/>
              <a:t>Script</a:t>
            </a:r>
          </a:p>
          <a:p>
            <a:r>
              <a:rPr lang="en-US" dirty="0" smtClean="0"/>
              <a:t>The foundation of our enterprise data hub</a:t>
            </a:r>
            <a:r>
              <a:rPr lang="en-US" baseline="0" dirty="0" smtClean="0"/>
              <a:t> </a:t>
            </a:r>
            <a:r>
              <a:rPr lang="en-US" dirty="0" smtClean="0"/>
              <a:t>is Apache Hadoop, an open source platform for scalable, fault-tolerant data storage and processing that runs on a cluster of industry-standard servers. But Hadoop, in the beginning, wasn't capable of solving these problems. Originally, Hadoop was just a scalable distributed system for storing and processing large amounts of data. You could bring workloads to an effectively limitless amount and variety of data, provided the only kind of work you wanted to do was batch processing by writing Java code, and provided you liked hiring highly-skilled computer scientists to operate it.</a:t>
            </a:r>
          </a:p>
          <a:p>
            <a:endParaRPr lang="en-US" dirty="0" smtClean="0"/>
          </a:p>
          <a:p>
            <a:r>
              <a:rPr lang="en-US" b="1" dirty="0" smtClean="0"/>
              <a:t>[SLIDE BUILD</a:t>
            </a:r>
            <a:r>
              <a:rPr lang="en-US" b="1" baseline="0" dirty="0" smtClean="0"/>
              <a:t> #1]</a:t>
            </a:r>
            <a:endParaRPr lang="en-US" b="1"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Cloudera solved the latter problem with Cloudera Manager, the leading system management application for Apache Hadoop. Customers love Cloudera manager because it makes the complex simple. Hadoop is more than a dozen services running across many machines, with limitless configuration permutations. With Cloudera Manager, customers can centrally manage and monitor their clusters from a single tool. It provides automated installation and configuration of your cluster. Cloudera Manager is really our many years of Hadoop experience realized in software, and helps you get up and running quickly.</a:t>
            </a:r>
          </a:p>
          <a:p>
            <a:endParaRPr lang="en-US" dirty="0" smtClean="0"/>
          </a:p>
          <a:p>
            <a:r>
              <a:rPr lang="en-US" b="1" dirty="0" smtClean="0"/>
              <a:t>[SLIDE BUILD #2]</a:t>
            </a:r>
          </a:p>
          <a:p>
            <a:endParaRPr lang="en-US" dirty="0" smtClean="0"/>
          </a:p>
          <a:p>
            <a:r>
              <a:rPr lang="en-US" dirty="0" smtClean="0"/>
              <a:t>Our customers liked the scalability, flexibility, and economic properties of the platform, but, for example, didn't like that they had to move data out to other MPP analytic databases just to run fast SQL queries, so we built Impala, the world's first open source MPP analytic SQL query engine expressly designed for Hadoop. With Impala, you now have a viable open source alternative to proprietary MPP analytic databases, one that also delivers the core scalability, flexibility, and economic benefits of Hadoop.</a:t>
            </a:r>
          </a:p>
          <a:p>
            <a:endParaRPr lang="en-US" dirty="0" smtClean="0"/>
          </a:p>
          <a:p>
            <a:r>
              <a:rPr lang="en-US" dirty="0" smtClean="0"/>
              <a:t>Now, over the past year we've continued to add to the platform, with Search, and Spark for interactive iterative analytics and stream processing. You also get HBase, the online key-value store, to enable real-time applications on the platform. With this range of diverse ways to access your data in Hadoop, far beyond just Java and MapReduce, you can now bring your existing tools and skill sets to the platform. What's even more exciting is that we've recently made it possible for our partners and other 3rd parties to deploy, manage, and monitor their apps in the platform, again leveraging exciting your investments while letting you access an even greater breadth and depth of data, all in one place.</a:t>
            </a:r>
          </a:p>
          <a:p>
            <a:endParaRPr lang="en-US" dirty="0" smtClean="0"/>
          </a:p>
          <a:p>
            <a:r>
              <a:rPr lang="en-US" b="1" dirty="0" smtClean="0"/>
              <a:t>[SLIDE BUILD</a:t>
            </a:r>
            <a:r>
              <a:rPr lang="en-US" b="1" baseline="0" dirty="0" smtClean="0"/>
              <a:t> #3]</a:t>
            </a:r>
            <a:endParaRPr lang="en-US" b="1" dirty="0" smtClean="0"/>
          </a:p>
          <a:p>
            <a:endParaRPr lang="en-US" dirty="0" smtClean="0"/>
          </a:p>
          <a:p>
            <a:r>
              <a:rPr lang="en-US" dirty="0" smtClean="0"/>
              <a:t>Of course, none of this would matter if the platform weren't reliable, secure, and manageable.</a:t>
            </a:r>
          </a:p>
          <a:p>
            <a:pPr marL="171450" indent="-171450">
              <a:buFont typeface="Arial"/>
              <a:buChar char="•"/>
            </a:pPr>
            <a:r>
              <a:rPr lang="en-US" dirty="0" smtClean="0"/>
              <a:t>Hadoop today is highly available and Cloudera provides extensions for automated backup and disaster recovery.</a:t>
            </a:r>
          </a:p>
          <a:p>
            <a:pPr marL="171450" indent="-171450">
              <a:buFont typeface="Arial"/>
              <a:buChar char="•"/>
            </a:pPr>
            <a:r>
              <a:rPr lang="en-US" dirty="0" smtClean="0"/>
              <a:t>Hadoop has had perimeter security for some time but there was a significant gap in the area of fine-grained role-based access controls, the kind you'd expect from a DBMS. That's why, together with the community, we built and contributed the Apache Sentry project which delivers this security for Hive and Impala today, and why we developed Cloudera Navigator to support metadata management, including things like rights auditing, data lineage, and data discovery native to Hadoop.</a:t>
            </a:r>
          </a:p>
          <a:p>
            <a:pPr marL="171450" indent="-171450">
              <a:buFont typeface="Arial"/>
              <a:buChar char="•"/>
            </a:pPr>
            <a:r>
              <a:rPr lang="en-US" dirty="0" smtClean="0"/>
              <a:t>And all this in addition to the industry-leading system management and customer support you expect from Cloudera.</a:t>
            </a:r>
          </a:p>
          <a:p>
            <a:endParaRPr lang="en-US" dirty="0" smtClean="0"/>
          </a:p>
          <a:p>
            <a:r>
              <a:rPr lang="en-US" dirty="0" smtClean="0"/>
              <a:t>So you can see a lot has happened in just a few short years. Hadoop isn’t just Hadoop anymore. Ultimately, it has evolved into the</a:t>
            </a:r>
            <a:r>
              <a:rPr lang="en-US" baseline="0" dirty="0" smtClean="0"/>
              <a:t> foundation of an </a:t>
            </a:r>
            <a:r>
              <a:rPr lang="en-US" dirty="0" smtClean="0"/>
              <a:t>enterprise data hub.</a:t>
            </a:r>
          </a:p>
          <a:p>
            <a:endParaRPr lang="en-US" dirty="0" smtClean="0"/>
          </a:p>
          <a:p>
            <a:r>
              <a:rPr lang="en-US" dirty="0" smtClean="0"/>
              <a:t>So how does the architecture of the enterprise data hub solve these problems?</a:t>
            </a:r>
          </a:p>
          <a:p>
            <a:endParaRPr lang="en-US" dirty="0" smtClean="0"/>
          </a:p>
          <a:p>
            <a:r>
              <a:rPr lang="en-US" dirty="0" smtClean="0"/>
              <a:t>1. Dramatically low cost of storage so you can store all the data. This means you can load the data with minimal resistance. You don’t have to select what fields and values you want before loading data in, you don’t need to understand the structure or schema of the data. You don’t need to understand the questions you’re going to ask ahead of time.</a:t>
            </a:r>
          </a:p>
          <a:p>
            <a:endParaRPr lang="en-US" dirty="0" smtClean="0"/>
          </a:p>
          <a:p>
            <a:r>
              <a:rPr lang="en-US" dirty="0" smtClean="0"/>
              <a:t>2. Using a file system or key/value store means you can load raw data, which may be non-relational data. Suppose you want to load a bunch of binary images, process them to generate metadata about the images, and then store that metadata in relational form - no problem. Combine historical weather data with transactional data. One person can load encrypted data into the system even if they don’t have the ability to read it.</a:t>
            </a:r>
          </a:p>
          <a:p>
            <a:endParaRPr lang="en-US" dirty="0" smtClean="0"/>
          </a:p>
          <a:p>
            <a:r>
              <a:rPr lang="en-US" dirty="0" smtClean="0"/>
              <a:t>3. Co-locating the compute with the data means you can process lots of data at scale.</a:t>
            </a:r>
          </a:p>
          <a:p>
            <a:r>
              <a:rPr lang="en-US" dirty="0" smtClean="0"/>
              <a:t>You can do complex transformations in-situ without burdening the network.</a:t>
            </a:r>
          </a:p>
          <a:p>
            <a:endParaRPr lang="en-US" dirty="0" smtClean="0"/>
          </a:p>
          <a:p>
            <a:r>
              <a:rPr lang="en-US" dirty="0" smtClean="0"/>
              <a:t>4. Separating the compute and storage systems means you can use whatever processing or analytic engine is right for the task. Whether it is batch processing with MapReduce, Pig or Hive</a:t>
            </a:r>
          </a:p>
          <a:p>
            <a:r>
              <a:rPr lang="en-US" dirty="0" smtClean="0"/>
              <a:t>Machine learning or stream processing with Spark,</a:t>
            </a:r>
          </a:p>
          <a:p>
            <a:r>
              <a:rPr lang="en-US" dirty="0" smtClean="0"/>
              <a:t>interactive SQL with Impala, or free text search with Cloudera Search</a:t>
            </a:r>
          </a:p>
          <a:p>
            <a:r>
              <a:rPr lang="en-US" dirty="0" smtClean="0"/>
              <a:t>They wall work in-situ on the same data sources.</a:t>
            </a:r>
          </a:p>
        </p:txBody>
      </p:sp>
      <p:sp>
        <p:nvSpPr>
          <p:cNvPr id="4" name="Slide Number Placeholder 3"/>
          <p:cNvSpPr>
            <a:spLocks noGrp="1"/>
          </p:cNvSpPr>
          <p:nvPr>
            <p:ph type="sldNum" sz="quarter" idx="10"/>
          </p:nvPr>
        </p:nvSpPr>
        <p:spPr/>
        <p:txBody>
          <a:bodyPr/>
          <a:lstStyle/>
          <a:p>
            <a:fld id="{C64C9542-D81A-864F-A747-83A5F8ACB55D}" type="slidenum">
              <a:rPr lang="en-US" smtClean="0"/>
              <a:pPr/>
              <a:t>6</a:t>
            </a:fld>
            <a:endParaRPr lang="en-US"/>
          </a:p>
        </p:txBody>
      </p:sp>
    </p:spTree>
    <p:extLst>
      <p:ext uri="{BB962C8B-B14F-4D97-AF65-F5344CB8AC3E}">
        <p14:creationId xmlns:p14="http://schemas.microsoft.com/office/powerpoint/2010/main" val="106776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000000"/>
                </a:solidFill>
              </a:rPr>
              <a:t>Cloudera</a:t>
            </a:r>
            <a:r>
              <a:rPr lang="en-US" sz="1200" baseline="0" dirty="0" smtClean="0">
                <a:solidFill>
                  <a:srgbClr val="000000"/>
                </a:solidFill>
              </a:rPr>
              <a:t> has a wide </a:t>
            </a:r>
            <a:r>
              <a:rPr lang="en-US" sz="1200" baseline="0" dirty="0" err="1" smtClean="0">
                <a:solidFill>
                  <a:srgbClr val="000000"/>
                </a:solidFill>
              </a:rPr>
              <a:t>variery</a:t>
            </a:r>
            <a:r>
              <a:rPr lang="en-US" sz="1200" baseline="0" dirty="0" smtClean="0">
                <a:solidFill>
                  <a:srgbClr val="000000"/>
                </a:solidFill>
              </a:rPr>
              <a:t> of </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7</a:t>
            </a:fld>
            <a:endParaRPr lang="en-US"/>
          </a:p>
        </p:txBody>
      </p:sp>
    </p:spTree>
    <p:extLst>
      <p:ext uri="{BB962C8B-B14F-4D97-AF65-F5344CB8AC3E}">
        <p14:creationId xmlns:p14="http://schemas.microsoft.com/office/powerpoint/2010/main" val="347003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 typeface="Arial"/>
              <a:buChar char="•"/>
            </a:pPr>
            <a:r>
              <a:rPr lang="en-US" sz="1200" kern="1200" dirty="0" smtClean="0">
                <a:solidFill>
                  <a:schemeClr val="tx1"/>
                </a:solidFill>
                <a:effectLst/>
                <a:latin typeface="+mn-lt"/>
                <a:ea typeface="+mn-ea"/>
                <a:cs typeface="+mn-cs"/>
              </a:rPr>
              <a:t>Cover ETL vs ELT</a:t>
            </a:r>
          </a:p>
          <a:p>
            <a:pPr marL="171450" indent="-171450">
              <a:buFont typeface="Arial"/>
              <a:buChar char="•"/>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have been working closely with leading organizations to create a platform that allows them to complement their current architecture in order to avoid these common challenges. This in turn prepares for future growth of data within their organizations.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Collect &amp; Access More Data-</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you to collect and ingest any data type or volume of data, in full fidelity, in order to allow for complete data access to your current systems and end users. This has allowed organizations to collect and access more diverse data, opening up the possibilities of what data can do for the business, without compromising system performance or existing resource constraints.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Efficiently Process &amp; Store Data Volumes-</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By offloading heavy processing workloads to Cloudera, organizations are able to use parallel processing in order to significantly reduce processing time on large volumes of data. With the scalable nature of Cloudera, you also ensure that no matter how much data is stored the platform continues to perform at peak performance.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Automated Secure Archive-</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Leveraging Cloudera as an ODS and using it as a centralized staging environment for new data allows you to automatically create a secure archive. Because of the platform’s scalable nature, there is never a reason to archive your data. Historic data can remain on the platform for analysts allowing them complete access without derogating system performance. While smaller volumes of already defined active data can run directly into the right systems, with outdated data being offloaded to Cloudera.</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Leading data organizations have already seen these benefits. </a:t>
            </a:r>
          </a:p>
          <a:p>
            <a:pPr>
              <a:spcBef>
                <a:spcPts val="0"/>
              </a:spcBef>
              <a:buNone/>
            </a:pP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Schema-on-Read discussion at this </a:t>
            </a:r>
            <a:r>
              <a:rPr lang="en-US" dirty="0" err="1" smtClean="0"/>
              <a:t>pont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multiple file ingest paths</a:t>
            </a:r>
            <a:r>
              <a:rPr lang="en-US" baseline="0" dirty="0" smtClean="0"/>
              <a:t> – Hue has</a:t>
            </a:r>
            <a:endParaRPr lang="en-US" dirty="0" smtClean="0"/>
          </a:p>
          <a:p>
            <a:endParaRPr lang="en-US" dirty="0"/>
          </a:p>
          <a:p>
            <a:r>
              <a:rPr lang="en-US" dirty="0" smtClean="0"/>
              <a:t>-----</a:t>
            </a:r>
          </a:p>
          <a:p>
            <a:r>
              <a:rPr lang="en-US" dirty="0" smtClean="0"/>
              <a:t> </a:t>
            </a:r>
            <a:r>
              <a:rPr lang="en-US" dirty="0"/>
              <a:t>Meeting Notes (9/18/14 09:54) -----</a:t>
            </a:r>
          </a:p>
          <a:p>
            <a:r>
              <a:rPr lang="en-US" dirty="0"/>
              <a:t>using users data files - </a:t>
            </a:r>
            <a:r>
              <a:rPr lang="en-US" dirty="0" err="1"/>
              <a:t>dont</a:t>
            </a:r>
            <a:r>
              <a:rPr lang="en-US" dirty="0"/>
              <a:t> just limit to </a:t>
            </a:r>
            <a:r>
              <a:rPr lang="en-US" dirty="0" smtClean="0"/>
              <a:t>excel</a:t>
            </a:r>
          </a:p>
          <a:p>
            <a:endParaRPr lang="en-US" dirty="0" smtClean="0"/>
          </a:p>
          <a:p>
            <a:r>
              <a:rPr lang="en-US" dirty="0" smtClean="0"/>
              <a:t>Performance for load!!  Scale!!</a:t>
            </a:r>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13</a:t>
            </a:fld>
            <a:endParaRPr lang="en-US"/>
          </a:p>
        </p:txBody>
      </p:sp>
    </p:spTree>
    <p:extLst>
      <p:ext uri="{BB962C8B-B14F-4D97-AF65-F5344CB8AC3E}">
        <p14:creationId xmlns:p14="http://schemas.microsoft.com/office/powerpoint/2010/main" val="74333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tables loaded and available</a:t>
            </a:r>
          </a:p>
          <a:p>
            <a:r>
              <a:rPr lang="en-US" dirty="0" smtClean="0"/>
              <a:t>Loaded From</a:t>
            </a:r>
          </a:p>
          <a:p>
            <a:pPr lvl="1"/>
            <a:r>
              <a:rPr lang="en-US" dirty="0" smtClean="0">
                <a:solidFill>
                  <a:schemeClr val="tx1"/>
                </a:solidFill>
              </a:rPr>
              <a:t>RDBMS</a:t>
            </a:r>
          </a:p>
          <a:p>
            <a:pPr lvl="1"/>
            <a:r>
              <a:rPr lang="en-US" dirty="0" smtClean="0">
                <a:solidFill>
                  <a:schemeClr val="tx1"/>
                </a:solidFill>
              </a:rPr>
              <a:t>Desktop File</a:t>
            </a:r>
          </a:p>
          <a:p>
            <a:pPr lvl="1"/>
            <a:r>
              <a:rPr lang="en-US" dirty="0" smtClean="0">
                <a:solidFill>
                  <a:schemeClr val="tx1"/>
                </a:solidFill>
              </a:rPr>
              <a:t>Direct</a:t>
            </a:r>
          </a:p>
          <a:p>
            <a:pPr lvl="1"/>
            <a:endParaRPr lang="en-US" dirty="0" smtClean="0">
              <a:solidFill>
                <a:schemeClr val="tx1"/>
              </a:solidFill>
            </a:endParaRPr>
          </a:p>
          <a:p>
            <a:pPr lvl="1"/>
            <a:r>
              <a:rPr lang="en-US" dirty="0" smtClean="0">
                <a:solidFill>
                  <a:schemeClr val="tx1"/>
                </a:solidFill>
              </a:rPr>
              <a:t>Performance</a:t>
            </a:r>
            <a:r>
              <a:rPr lang="en-US" baseline="0" dirty="0" smtClean="0">
                <a:solidFill>
                  <a:schemeClr val="tx1"/>
                </a:solidFill>
              </a:rPr>
              <a:t> via </a:t>
            </a:r>
            <a:r>
              <a:rPr lang="en-US" baseline="0" dirty="0" err="1" smtClean="0">
                <a:solidFill>
                  <a:schemeClr val="tx1"/>
                </a:solidFill>
              </a:rPr>
              <a:t>sqoop</a:t>
            </a:r>
            <a:endParaRPr lang="en-US" dirty="0" smtClean="0">
              <a:solidFill>
                <a:schemeClr val="tx1"/>
              </a:solidFill>
            </a:endParaRPr>
          </a:p>
          <a:p>
            <a:endParaRPr lang="en-US" dirty="0"/>
          </a:p>
          <a:p>
            <a:r>
              <a:rPr lang="en-US" dirty="0"/>
              <a:t>----- Meeting Notes (9/18/14 10:10) -----</a:t>
            </a:r>
          </a:p>
          <a:p>
            <a:r>
              <a:rPr lang="en-US" dirty="0"/>
              <a:t>loaded from </a:t>
            </a:r>
            <a:r>
              <a:rPr lang="en-US" dirty="0" err="1"/>
              <a:t>rdbms</a:t>
            </a:r>
            <a:r>
              <a:rPr lang="en-US" dirty="0"/>
              <a:t>, desktop file, direct</a:t>
            </a:r>
          </a:p>
          <a:p>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16</a:t>
            </a:fld>
            <a:endParaRPr lang="en-US"/>
          </a:p>
        </p:txBody>
      </p:sp>
    </p:spTree>
    <p:extLst>
      <p:ext uri="{BB962C8B-B14F-4D97-AF65-F5344CB8AC3E}">
        <p14:creationId xmlns:p14="http://schemas.microsoft.com/office/powerpoint/2010/main" val="263169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next topic manipulating the data once it is in an</a:t>
            </a:r>
            <a:r>
              <a:rPr lang="en-US" baseline="0" dirty="0" smtClean="0"/>
              <a:t> EDH</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17</a:t>
            </a:fld>
            <a:endParaRPr lang="en-US"/>
          </a:p>
        </p:txBody>
      </p:sp>
    </p:spTree>
    <p:extLst>
      <p:ext uri="{BB962C8B-B14F-4D97-AF65-F5344CB8AC3E}">
        <p14:creationId xmlns:p14="http://schemas.microsoft.com/office/powerpoint/2010/main" val="1363601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rcipeters/Desktop/MP-CX/creative/PPT%20master%20layers/PPT_title_7701_splash2B.jpg"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file://localhost/Users/marcipeters/Desktop/MP-CX/creative/PPT%20master%20layers/cloudera_logo_2scale.png" TargetMode="Externa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png" TargetMode="External"/><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file://localhost/Users/marcipeters/Desktop/MP-CX/creative/PPT%20master%20layers/cloudera_logo_2scale.png" TargetMode="Externa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1_100112.png"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file://localhost/Users/marcipeters/Desktop/MP-CX/creative/PPT%20master%20layers/cloudera_logo_2scale.png" TargetMode="Externa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_v2.png" TargetMode="External"/><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file://localhost/Users/marcipeters/Desktop/MP-CX/creative/PPT%20master%20layers/cloudera_logo_2scale.png" TargetMode="Externa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file://localhost/Users/marcipeters/Desktop/MP-CX/creative/PPT%20master%20layers/16x9_POOF_7701_left.jpg" TargetMode="External"/><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age">
    <p:spTree>
      <p:nvGrpSpPr>
        <p:cNvPr id="1" name=""/>
        <p:cNvGrpSpPr/>
        <p:nvPr/>
      </p:nvGrpSpPr>
      <p:grpSpPr>
        <a:xfrm>
          <a:off x="0" y="0"/>
          <a:ext cx="0" cy="0"/>
          <a:chOff x="0" y="0"/>
          <a:chExt cx="0" cy="0"/>
        </a:xfrm>
      </p:grpSpPr>
      <p:pic>
        <p:nvPicPr>
          <p:cNvPr id="2" name="PPT_title_7701_splash2B.jpg" descr="/Users/marcipeters/Desktop/MP-CX/creative/PPT master layers/PPT_title_7701_splash2B.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8467"/>
            <a:ext cx="9162288" cy="5160034"/>
          </a:xfrm>
          <a:prstGeom prst="rect">
            <a:avLst/>
          </a:prstGeom>
        </p:spPr>
      </p:pic>
      <p:sp>
        <p:nvSpPr>
          <p:cNvPr id="4" name="Rectangle 3"/>
          <p:cNvSpPr/>
          <p:nvPr userDrawn="1"/>
        </p:nvSpPr>
        <p:spPr>
          <a:xfrm>
            <a:off x="-8469" y="0"/>
            <a:ext cx="9162288" cy="723900"/>
          </a:xfrm>
          <a:prstGeom prst="rect">
            <a:avLst/>
          </a:prstGeom>
          <a:solidFill>
            <a:srgbClr val="0033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6" name="Text Placeholder 2"/>
          <p:cNvSpPr>
            <a:spLocks noGrp="1"/>
          </p:cNvSpPr>
          <p:nvPr>
            <p:ph type="body" idx="1"/>
          </p:nvPr>
        </p:nvSpPr>
        <p:spPr>
          <a:xfrm>
            <a:off x="722313" y="1921840"/>
            <a:ext cx="7772400" cy="900276"/>
          </a:xfrm>
        </p:spPr>
        <p:txBody>
          <a:bodyPr anchor="t"/>
          <a:lstStyle>
            <a:lvl1pPr marL="0" indent="0">
              <a:buNone/>
              <a:defRPr sz="2000">
                <a:solidFill>
                  <a:srgbClr val="6FC0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5"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16444635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rgbClr val="53B0D8"/>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848926" y="4767264"/>
            <a:ext cx="969307" cy="273844"/>
          </a:xfrm>
          <a:prstGeom prst="rect">
            <a:avLst/>
          </a:prstGeom>
        </p:spPr>
        <p:txBody>
          <a:bodyPr/>
          <a:lstStyle/>
          <a:p>
            <a:fld id="{C1321357-9721-7D4F-A213-62554ECAFB95}" type="datetime1">
              <a:rPr lang="en-US" smtClean="0"/>
              <a:t>9/23/2014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7"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chemeClr val="bg2"/>
              </a:solidFill>
              <a:effectLst/>
              <a:uLnTx/>
              <a:uFillTx/>
              <a:latin typeface="Calibri"/>
              <a:ea typeface="+mj-ea"/>
              <a:cs typeface="Calibri"/>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43F0BEBA-1908-9046-A25F-A467EE00257F}" type="datetime1">
              <a:rPr lang="en-US" smtClean="0"/>
              <a:t>9/23/2014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848926" y="4767264"/>
            <a:ext cx="969307" cy="273844"/>
          </a:xfrm>
          <a:prstGeom prst="rect">
            <a:avLst/>
          </a:prstGeom>
        </p:spPr>
        <p:txBody>
          <a:bodyPr/>
          <a:lstStyle/>
          <a:p>
            <a:fld id="{BC5D04F4-10D9-8F45-A21F-6D57B3BD8E40}" type="datetime1">
              <a:rPr lang="en-US" smtClean="0"/>
              <a:t>9/23/2014</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1076326"/>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76333"/>
            <a:ext cx="5111750" cy="3279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17" y="1076333"/>
            <a:ext cx="3008313" cy="32797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99B303DF-62AB-8F4A-9CA4-08971C3D8338}" type="datetime1">
              <a:rPr lang="en-US" smtClean="0"/>
              <a:t>9/23/2014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97600" y="3606808"/>
            <a:ext cx="2565400" cy="520700"/>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474131" y="1041407"/>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197603" y="3168656"/>
            <a:ext cx="2565401" cy="323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CCC66050-EF46-8B4E-836D-0951CF717E2C}" type="datetime1">
              <a:rPr lang="en-US" smtClean="0"/>
              <a:t>9/23/2014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12"/>
          </p:nvPr>
        </p:nvSpPr>
        <p:spPr>
          <a:xfrm>
            <a:off x="142164" y="4767263"/>
            <a:ext cx="560489" cy="273844"/>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23682355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42164" y="4767263"/>
            <a:ext cx="560489" cy="273844"/>
          </a:xfrm>
          <a:prstGeom prst="rect">
            <a:avLst/>
          </a:prstGeom>
        </p:spPr>
        <p:txBody>
          <a:bodyPr lIns="82058" tIns="41029" rIns="82058" bIns="41029"/>
          <a:lstStyle>
            <a:lvl1pPr>
              <a:defRPr/>
            </a:lvl1pPr>
          </a:lstStyle>
          <a:p>
            <a:pPr>
              <a:defRPr/>
            </a:pPr>
            <a:fld id="{D92ED03F-8108-4B45-8556-D436E73CB351}" type="slidenum">
              <a:rPr lang="en-US" smtClean="0">
                <a:latin typeface="Calibri"/>
              </a:rPr>
              <a:pPr>
                <a:defRPr/>
              </a:pPr>
              <a:t>‹#›</a:t>
            </a:fld>
            <a:endParaRPr lang="en-US" dirty="0">
              <a:latin typeface="Calibri"/>
            </a:endParaRPr>
          </a:p>
        </p:txBody>
      </p:sp>
    </p:spTree>
    <p:extLst>
      <p:ext uri="{BB962C8B-B14F-4D97-AF65-F5344CB8AC3E}">
        <p14:creationId xmlns:p14="http://schemas.microsoft.com/office/powerpoint/2010/main" val="78069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Whit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C10497FF-7C17-7046-A617-9DC840BE4E91}" type="datetime1">
              <a:rPr lang="en-US" smtClean="0"/>
              <a:t>9/23/2014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11"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012735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Page Blue">
    <p:bg>
      <p:bgPr>
        <a:gradFill flip="none" rotWithShape="1">
          <a:gsLst>
            <a:gs pos="55000">
              <a:srgbClr val="003D5C"/>
            </a:gs>
            <a:gs pos="0">
              <a:srgbClr val="4CA2CF"/>
            </a:gs>
          </a:gsLst>
          <a:lin ang="16200000" scaled="0"/>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9CD4CCB0-F7CB-1247-944A-4E1C065378F6}" type="datetime1">
              <a:rPr lang="en-US" smtClean="0"/>
              <a:t>9/23/2014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5172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age No DIV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48926" y="4767264"/>
            <a:ext cx="969307" cy="273844"/>
          </a:xfrm>
          <a:prstGeom prst="rect">
            <a:avLst/>
          </a:prstGeom>
        </p:spPr>
        <p:txBody>
          <a:bodyPr/>
          <a:lstStyle/>
          <a:p>
            <a:fld id="{75E52663-AA83-EB4F-845D-BA9E2CBB3EDF}" type="datetime1">
              <a:rPr lang="en-US" smtClean="0"/>
              <a:t>9/23/2014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Page No DIV blue">
    <p:bg>
      <p:bgPr>
        <a:gradFill flip="none" rotWithShape="1">
          <a:gsLst>
            <a:gs pos="55000">
              <a:srgbClr val="003D5C"/>
            </a:gs>
            <a:gs pos="0">
              <a:srgbClr val="49A1CE"/>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1848926" y="4767264"/>
            <a:ext cx="969307" cy="273844"/>
          </a:xfrm>
          <a:prstGeom prst="rect">
            <a:avLst/>
          </a:prstGeom>
        </p:spPr>
        <p:txBody>
          <a:bodyPr/>
          <a:lstStyle/>
          <a:p>
            <a:fld id="{6C705A4D-C087-914D-9ADB-FF5EFFB2976F}" type="datetime1">
              <a:rPr lang="en-US" smtClean="0"/>
              <a:t>9/23/2014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17836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1">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chapter_v3_trans.png" descr="/Users/marci.peters/Desktop/MP-CX/images/PPT/Treated_backgrounds/chapter_v3_trans.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flipH="1">
            <a:off x="-1354" y="-770526"/>
            <a:ext cx="9162288" cy="5930960"/>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1"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39642906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2">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8467"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1_100112.png" descr="/Users/marci.peters/Desktop/MP-CX/images/PPT/Treated_backgrounds/chapter_v1_10011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698965"/>
            <a:ext cx="9162288" cy="5867866"/>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5"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3">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0" y="16934"/>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3_trans_v2.png" descr="/Users/marci.peters/Desktop/MP-CX/images/PPT/Treated_backgrounds/chapter_v3_trans_v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16935" y="-420464"/>
            <a:ext cx="9144000" cy="5583182"/>
          </a:xfrm>
          <a:prstGeom prst="rect">
            <a:avLst/>
          </a:prstGeom>
        </p:spPr>
      </p:pic>
      <p:cxnSp>
        <p:nvCxnSpPr>
          <p:cNvPr id="17" name="Straight Connector 16"/>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9"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9"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er">
    <p:spTree>
      <p:nvGrpSpPr>
        <p:cNvPr id="1" name=""/>
        <p:cNvGrpSpPr/>
        <p:nvPr/>
      </p:nvGrpSpPr>
      <p:grpSpPr>
        <a:xfrm>
          <a:off x="0" y="0"/>
          <a:ext cx="0" cy="0"/>
          <a:chOff x="0" y="0"/>
          <a:chExt cx="0" cy="0"/>
        </a:xfrm>
      </p:grpSpPr>
      <p:pic>
        <p:nvPicPr>
          <p:cNvPr id="11" name="16x9_POOF_7701_left.jpg" descr="/Users/marcipeters/Desktop/MP-CX/creative/PPT master layers/16x9_POOF_7701_left.jp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0"/>
            <a:ext cx="9162288" cy="5159785"/>
          </a:xfrm>
          <a:prstGeom prst="rect">
            <a:avLst/>
          </a:prstGeom>
        </p:spPr>
      </p:pic>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8" name="Straight Connector 7"/>
          <p:cNvCxnSpPr/>
          <p:nvPr userDrawn="1"/>
        </p:nvCxnSpPr>
        <p:spPr>
          <a:xfrm>
            <a:off x="5702300" y="2791522"/>
            <a:ext cx="2768600" cy="0"/>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3"/>
          <p:cNvSpPr>
            <a:spLocks noGrp="1"/>
          </p:cNvSpPr>
          <p:nvPr>
            <p:ph type="title" hasCustomPrompt="1"/>
          </p:nvPr>
        </p:nvSpPr>
        <p:spPr>
          <a:xfrm>
            <a:off x="5570336" y="1625258"/>
            <a:ext cx="3357764" cy="1166308"/>
          </a:xfrm>
        </p:spPr>
        <p:txBody>
          <a:bodyPr anchor="b"/>
          <a:lstStyle>
            <a:lvl1pPr>
              <a:defRPr>
                <a:solidFill>
                  <a:schemeClr val="bg1"/>
                </a:solidFill>
              </a:defRPr>
            </a:lvl1pPr>
          </a:lstStyle>
          <a:p>
            <a:r>
              <a:rPr lang="en-US" dirty="0" smtClean="0"/>
              <a:t>Thank You!</a:t>
            </a:r>
            <a:endParaRPr lang="en-US" dirty="0"/>
          </a:p>
        </p:txBody>
      </p:sp>
      <p:sp>
        <p:nvSpPr>
          <p:cNvPr id="10" name="Text Placeholder 2"/>
          <p:cNvSpPr>
            <a:spLocks noGrp="1"/>
          </p:cNvSpPr>
          <p:nvPr>
            <p:ph type="body" idx="1" hasCustomPrompt="1"/>
          </p:nvPr>
        </p:nvSpPr>
        <p:spPr>
          <a:xfrm>
            <a:off x="5611813" y="2853173"/>
            <a:ext cx="3316287" cy="900276"/>
          </a:xfrm>
        </p:spPr>
        <p:txBody>
          <a:bodyPr anchor="t"/>
          <a:lstStyle>
            <a:lvl1pPr marL="0" indent="0">
              <a:lnSpc>
                <a:spcPct val="80000"/>
              </a:lnSpc>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of Presenter</a:t>
            </a:r>
            <a:br>
              <a:rPr lang="en-US" dirty="0" smtClean="0"/>
            </a:br>
            <a:r>
              <a:rPr lang="en-US" dirty="0" smtClean="0"/>
              <a:t>@</a:t>
            </a:r>
            <a:r>
              <a:rPr lang="en-US" dirty="0" err="1" smtClean="0"/>
              <a:t>twitterhandle</a:t>
            </a:r>
            <a:endParaRPr lang="en-US" dirty="0" smtClean="0"/>
          </a:p>
        </p:txBody>
      </p:sp>
    </p:spTree>
    <p:extLst>
      <p:ext uri="{BB962C8B-B14F-4D97-AF65-F5344CB8AC3E}">
        <p14:creationId xmlns:p14="http://schemas.microsoft.com/office/powerpoint/2010/main" val="11595068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image" Target="file://localhost/Users/marcipeters/Dropbox/creative/logos/Corporate%20logo%20&amp;%20colors/Logo+lockup/png/Cloudera_logo_tag_rgb_rev.png"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file://localhost/Users/marcipeters/Desktop/MP-CX/creative/PPT%20master%20layers/ppt_footer_7701X.jpg"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pt_footer_7701X.jpg" descr="/Users/marcipeters/Desktop/MP-CX/creative/PPT master layers/ppt_footer_7701X.jpg"/>
          <p:cNvPicPr>
            <a:picLocks/>
          </p:cNvPicPr>
          <p:nvPr/>
        </p:nvPicPr>
        <p:blipFill>
          <a:blip r:embed="rId18" r:link="rId19">
            <a:extLst>
              <a:ext uri="{28A0092B-C50C-407E-A947-70E740481C1C}">
                <a14:useLocalDpi xmlns:a14="http://schemas.microsoft.com/office/drawing/2010/main"/>
              </a:ext>
            </a:extLst>
          </a:blip>
          <a:stretch>
            <a:fillRect/>
          </a:stretch>
        </p:blipFill>
        <p:spPr>
          <a:xfrm>
            <a:off x="0" y="4690535"/>
            <a:ext cx="9162288" cy="475487"/>
          </a:xfrm>
          <a:prstGeom prst="rect">
            <a:avLst/>
          </a:prstGeom>
        </p:spPr>
      </p:pic>
      <p:pic>
        <p:nvPicPr>
          <p:cNvPr id="5" name="Cloudera_logo_tag_rgb_rev.png" descr="/Users/marcipeters/Dropbox/creative/logos/Corporate logo &amp; colors/Logo+lockup/png/Cloudera_logo_tag_rgb_rev.png"/>
          <p:cNvPicPr>
            <a:picLocks noChangeAspect="1"/>
          </p:cNvPicPr>
          <p:nvPr/>
        </p:nvPicPr>
        <p:blipFill>
          <a:blip r:embed="rId20" r:link="rId21" cstate="print">
            <a:extLst>
              <a:ext uri="{28A0092B-C50C-407E-A947-70E740481C1C}">
                <a14:useLocalDpi xmlns:a14="http://schemas.microsoft.com/office/drawing/2010/main"/>
              </a:ext>
            </a:extLst>
          </a:blip>
          <a:stretch>
            <a:fillRect/>
          </a:stretch>
        </p:blipFill>
        <p:spPr>
          <a:xfrm>
            <a:off x="7882451" y="4766238"/>
            <a:ext cx="1012120" cy="294103"/>
          </a:xfrm>
          <a:prstGeom prst="rect">
            <a:avLst/>
          </a:prstGeom>
          <a:effectLst>
            <a:outerShdw blurRad="12700" dist="12700" dir="6000000" algn="tl" rotWithShape="0">
              <a:schemeClr val="tx2">
                <a:lumMod val="75000"/>
                <a:alpha val="75000"/>
              </a:schemeClr>
            </a:outerShdw>
          </a:effectLst>
        </p:spPr>
      </p:pic>
      <p:sp>
        <p:nvSpPr>
          <p:cNvPr id="2" name="Title Placeholder 1"/>
          <p:cNvSpPr>
            <a:spLocks noGrp="1"/>
          </p:cNvSpPr>
          <p:nvPr>
            <p:ph type="title"/>
          </p:nvPr>
        </p:nvSpPr>
        <p:spPr>
          <a:xfrm>
            <a:off x="361522" y="2330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8502" y="1037347"/>
            <a:ext cx="8229600" cy="35507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
          </p:nvPr>
        </p:nvSpPr>
        <p:spPr>
          <a:xfrm>
            <a:off x="1848926" y="4767264"/>
            <a:ext cx="969307" cy="273844"/>
          </a:xfrm>
          <a:prstGeom prst="rect">
            <a:avLst/>
          </a:prstGeom>
        </p:spPr>
        <p:txBody>
          <a:bodyPr vert="horz" lIns="91440" tIns="45720" rIns="91440" bIns="45720" rtlCol="0" anchor="ctr"/>
          <a:lstStyle>
            <a:lvl1pPr algn="l">
              <a:defRPr sz="600">
                <a:solidFill>
                  <a:srgbClr val="FFFFFF"/>
                </a:solidFill>
                <a:latin typeface="Calibri"/>
                <a:cs typeface="Calibri"/>
              </a:defRPr>
            </a:lvl1pPr>
          </a:lstStyle>
          <a:p>
            <a:fld id="{C1D559AA-0853-A14D-92D5-D428B34C8121}" type="datetime1">
              <a:rPr lang="en-US" smtClean="0"/>
              <a:pPr/>
              <a:t>9/23/2014</a:t>
            </a:fld>
            <a:endParaRPr lang="en-US" dirty="0"/>
          </a:p>
        </p:txBody>
      </p:sp>
      <p:sp>
        <p:nvSpPr>
          <p:cNvPr id="12"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600">
                <a:solidFill>
                  <a:schemeClr val="bg1"/>
                </a:solidFill>
                <a:latin typeface="Calibri"/>
                <a:cs typeface="Calibri"/>
              </a:defRPr>
            </a:lvl1pPr>
          </a:lstStyle>
          <a:p>
            <a:r>
              <a:rPr lang="en-US" dirty="0" smtClean="0"/>
              <a:t>©2014 Cloudera, Inc. All rights reserved.</a:t>
            </a:r>
            <a:endParaRPr lang="en-US" dirty="0"/>
          </a:p>
        </p:txBody>
      </p:sp>
      <p:sp>
        <p:nvSpPr>
          <p:cNvPr id="17" name="Slide Number Placeholder 5"/>
          <p:cNvSpPr txBox="1">
            <a:spLocks/>
          </p:cNvSpPr>
          <p:nvPr/>
        </p:nvSpPr>
        <p:spPr>
          <a:xfrm>
            <a:off x="143894" y="4768991"/>
            <a:ext cx="560489"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88813DA-8D06-F14C-8552-E6A9180E361F}" type="slidenum">
              <a:rPr lang="en-US" sz="800" smtClean="0"/>
              <a:pPr/>
              <a:t>‹#›</a:t>
            </a:fld>
            <a:endParaRPr lang="en-US" sz="800" dirty="0"/>
          </a:p>
        </p:txBody>
      </p:sp>
    </p:spTree>
  </p:cSld>
  <p:clrMap bg1="lt1" tx1="dk1" bg2="lt2" tx2="dk2" accent1="accent1" accent2="accent2" accent3="accent3" accent4="accent4" accent5="accent5" accent6="accent6" hlink="hlink" folHlink="folHlink"/>
  <p:sldLayoutIdLst>
    <p:sldLayoutId id="2147483658" r:id="rId1"/>
    <p:sldLayoutId id="2147483662" r:id="rId2"/>
    <p:sldLayoutId id="2147483659" r:id="rId3"/>
    <p:sldLayoutId id="2147483650" r:id="rId4"/>
    <p:sldLayoutId id="2147483666" r:id="rId5"/>
    <p:sldLayoutId id="2147483663" r:id="rId6"/>
    <p:sldLayoutId id="2147483664" r:id="rId7"/>
    <p:sldLayoutId id="2147483665" r:id="rId8"/>
    <p:sldLayoutId id="2147483661" r:id="rId9"/>
    <p:sldLayoutId id="2147483651" r:id="rId10"/>
    <p:sldLayoutId id="2147483652" r:id="rId11"/>
    <p:sldLayoutId id="2147483653" r:id="rId12"/>
    <p:sldLayoutId id="2147483656" r:id="rId13"/>
    <p:sldLayoutId id="2147483657" r:id="rId14"/>
    <p:sldLayoutId id="2147483667" r:id="rId15"/>
    <p:sldLayoutId id="2147483669" r:id="rId16"/>
  </p:sldLayoutIdLst>
  <p:timing>
    <p:tnLst>
      <p:par>
        <p:cTn id="1" dur="indefinite" restart="never" nodeType="tmRoot"/>
      </p:par>
    </p:tnLst>
  </p:timing>
  <p:hf hdr="0" dt="0"/>
  <p:txStyles>
    <p:titleStyle>
      <a:lvl1pPr algn="l" defTabSz="457200" rtl="0" eaLnBrk="1" latinLnBrk="0" hangingPunct="1">
        <a:lnSpc>
          <a:spcPct val="70000"/>
        </a:lnSpc>
        <a:spcBef>
          <a:spcPct val="0"/>
        </a:spcBef>
        <a:buNone/>
        <a:defRPr sz="3200" kern="1200">
          <a:solidFill>
            <a:srgbClr val="49A1CE"/>
          </a:solidFill>
          <a:latin typeface="Calibri"/>
          <a:ea typeface="+mj-ea"/>
          <a:cs typeface="Calibri"/>
        </a:defRPr>
      </a:lvl1pPr>
    </p:titleStyle>
    <p:bodyStyle>
      <a:lvl1pPr marL="174625" indent="-174625" algn="l" defTabSz="457200" rtl="0" eaLnBrk="1" latinLnBrk="0" hangingPunct="1">
        <a:spcBef>
          <a:spcPct val="20000"/>
        </a:spcBef>
        <a:buClr>
          <a:schemeClr val="accent1">
            <a:lumMod val="75000"/>
          </a:schemeClr>
        </a:buClr>
        <a:buSzPct val="80000"/>
        <a:buFont typeface="Arial"/>
        <a:buChar char="•"/>
        <a:defRPr sz="2800" kern="1200">
          <a:solidFill>
            <a:srgbClr val="505050"/>
          </a:solidFill>
          <a:latin typeface="Calibri"/>
          <a:ea typeface="+mn-ea"/>
          <a:cs typeface="Calibri"/>
        </a:defRPr>
      </a:lvl1pPr>
      <a:lvl2pPr marL="631825" indent="-174625" algn="l" defTabSz="457200" rtl="0" eaLnBrk="1" latinLnBrk="0" hangingPunct="1">
        <a:spcBef>
          <a:spcPct val="20000"/>
        </a:spcBef>
        <a:buClr>
          <a:schemeClr val="accent1">
            <a:lumMod val="75000"/>
          </a:schemeClr>
        </a:buClr>
        <a:buSzPct val="80000"/>
        <a:buFont typeface="Arial"/>
        <a:buChar char="•"/>
        <a:defRPr sz="2400" kern="1200">
          <a:solidFill>
            <a:srgbClr val="505050"/>
          </a:solidFill>
          <a:latin typeface="Calibri"/>
          <a:ea typeface="+mn-ea"/>
          <a:cs typeface="Calibri"/>
        </a:defRPr>
      </a:lvl2pPr>
      <a:lvl3pPr marL="1030288" indent="-115888" algn="l" defTabSz="457200" rtl="0" eaLnBrk="1" latinLnBrk="0" hangingPunct="1">
        <a:spcBef>
          <a:spcPct val="20000"/>
        </a:spcBef>
        <a:buClr>
          <a:schemeClr val="accent1">
            <a:lumMod val="75000"/>
          </a:schemeClr>
        </a:buClr>
        <a:buSzPct val="80000"/>
        <a:buFont typeface="Arial"/>
        <a:buChar char="•"/>
        <a:defRPr sz="2000" kern="1200">
          <a:solidFill>
            <a:srgbClr val="505050"/>
          </a:solidFill>
          <a:latin typeface="Calibri"/>
          <a:ea typeface="+mn-ea"/>
          <a:cs typeface="Calibri"/>
        </a:defRPr>
      </a:lvl3pPr>
      <a:lvl4pPr marL="14874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4pPr>
      <a:lvl5pPr marL="19446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m@clouderagovt.com" TargetMode="External"/><Relationship Id="rId2" Type="http://schemas.openxmlformats.org/officeDocument/2006/relationships/hyperlink" Target="mailto:aswentzel@clouderagovt.com" TargetMode="External"/><Relationship Id="rId1" Type="http://schemas.openxmlformats.org/officeDocument/2006/relationships/slideLayout" Target="../slideLayouts/slideLayout1.xml"/><Relationship Id="rId4" Type="http://schemas.openxmlformats.org/officeDocument/2006/relationships/hyperlink" Target="mailto:mlazar@clouderagov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0.pn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file://localhost/Users/marcipeters/Dropbox/creative/Diagrams/EDH/_MP_wip/environment_source_icons.png" TargetMode="External"/><Relationship Id="rId4" Type="http://schemas.openxmlformats.org/officeDocument/2006/relationships/image" Target="../media/image47.png"/><Relationship Id="rId9" Type="http://schemas.openxmlformats.org/officeDocument/2006/relationships/image" Target="../media/image49.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file://localhost/Users/marcipeters/Dropbox/creative/Diagrams/EDH/_MP_wip/environment_source_icons.png" TargetMode="External"/><Relationship Id="rId4" Type="http://schemas.openxmlformats.org/officeDocument/2006/relationships/image" Target="../media/image47.png"/><Relationship Id="rId9"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Enterprise Data Hub</a:t>
            </a: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0000"/>
                </a:solidFill>
              </a:rPr>
              <a:t>			</a:t>
            </a:r>
            <a:r>
              <a:rPr lang="en-US" dirty="0" smtClean="0"/>
              <a:t>Enterprise Data Warehouse Rationalization</a:t>
            </a:r>
            <a:endParaRPr lang="en-US" dirty="0"/>
          </a:p>
        </p:txBody>
      </p:sp>
      <p:sp>
        <p:nvSpPr>
          <p:cNvPr id="3" name="Text Placeholder 2"/>
          <p:cNvSpPr>
            <a:spLocks noGrp="1"/>
          </p:cNvSpPr>
          <p:nvPr>
            <p:ph type="body" idx="1"/>
          </p:nvPr>
        </p:nvSpPr>
        <p:spPr>
          <a:xfrm>
            <a:off x="652739" y="1961597"/>
            <a:ext cx="7772400" cy="1322292"/>
          </a:xfrm>
        </p:spPr>
        <p:txBody>
          <a:bodyPr>
            <a:normAutofit fontScale="85000" lnSpcReduction="10000"/>
          </a:bodyPr>
          <a:lstStyle/>
          <a:p>
            <a:r>
              <a:rPr lang="en-US" dirty="0" smtClean="0">
                <a:solidFill>
                  <a:srgbClr val="FFFF00"/>
                </a:solidFill>
              </a:rPr>
              <a:t>			</a:t>
            </a:r>
            <a:r>
              <a:rPr lang="en-US" sz="2600" dirty="0" smtClean="0">
                <a:solidFill>
                  <a:srgbClr val="FFFF00"/>
                </a:solidFill>
              </a:rPr>
              <a:t>End-to-End Data Integration, Processing, and Offload</a:t>
            </a:r>
            <a:endParaRPr lang="en-US" dirty="0" smtClean="0">
              <a:solidFill>
                <a:srgbClr val="FFFF00"/>
              </a:solidFill>
            </a:endParaRPr>
          </a:p>
          <a:p>
            <a:r>
              <a:rPr lang="en-US" dirty="0" smtClean="0">
                <a:solidFill>
                  <a:schemeClr val="bg1"/>
                </a:solidFill>
              </a:rPr>
              <a:t>			Andrew Swentzel: </a:t>
            </a:r>
            <a:r>
              <a:rPr lang="en-US" dirty="0" smtClean="0">
                <a:solidFill>
                  <a:schemeClr val="bg1"/>
                </a:solidFill>
                <a:hlinkClick r:id="rId2"/>
              </a:rPr>
              <a:t>aswentzel@clouderagovt.com</a:t>
            </a:r>
            <a:endParaRPr lang="en-US" dirty="0" smtClean="0">
              <a:solidFill>
                <a:schemeClr val="bg1"/>
              </a:solidFill>
            </a:endParaRPr>
          </a:p>
          <a:p>
            <a:r>
              <a:rPr lang="en-US" dirty="0" smtClean="0">
                <a:solidFill>
                  <a:schemeClr val="bg1"/>
                </a:solidFill>
              </a:rPr>
              <a:t>			Richard Im: </a:t>
            </a:r>
            <a:r>
              <a:rPr lang="en-US" dirty="0" smtClean="0">
                <a:solidFill>
                  <a:schemeClr val="bg1"/>
                </a:solidFill>
                <a:hlinkClick r:id="rId3"/>
              </a:rPr>
              <a:t>rim@clouderagovt.com</a:t>
            </a:r>
            <a:endParaRPr lang="en-US" dirty="0" smtClean="0">
              <a:solidFill>
                <a:schemeClr val="bg1"/>
              </a:solidFill>
            </a:endParaRPr>
          </a:p>
          <a:p>
            <a:r>
              <a:rPr lang="en-US" dirty="0" smtClean="0">
                <a:solidFill>
                  <a:schemeClr val="bg1"/>
                </a:solidFill>
              </a:rPr>
              <a:t>			Michael Lazar: </a:t>
            </a:r>
            <a:r>
              <a:rPr lang="en-US" dirty="0" smtClean="0">
                <a:solidFill>
                  <a:schemeClr val="bg1"/>
                </a:solidFill>
                <a:hlinkClick r:id="rId4"/>
              </a:rPr>
              <a:t>mlazar@clouderagovt.com</a:t>
            </a:r>
            <a:endParaRPr lang="en-US" dirty="0" smtClean="0">
              <a:solidFill>
                <a:schemeClr val="bg1"/>
              </a:solidFill>
            </a:endParaRPr>
          </a:p>
          <a:p>
            <a:endParaRPr lang="en-US" dirty="0" smtClean="0">
              <a:solidFill>
                <a:schemeClr val="bg1"/>
              </a:solidFill>
            </a:endParaRPr>
          </a:p>
          <a:p>
            <a:endParaRPr lang="en-US" dirty="0"/>
          </a:p>
        </p:txBody>
      </p:sp>
    </p:spTree>
    <p:extLst>
      <p:ext uri="{BB962C8B-B14F-4D97-AF65-F5344CB8AC3E}">
        <p14:creationId xmlns:p14="http://schemas.microsoft.com/office/powerpoint/2010/main" val="2607481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514350" indent="-514350">
              <a:buFont typeface="+mj-lt"/>
              <a:buAutoNum type="arabicPeriod"/>
            </a:pPr>
            <a:r>
              <a:rPr lang="en-US" sz="2400" dirty="0" smtClean="0"/>
              <a:t>Load the data</a:t>
            </a:r>
          </a:p>
          <a:p>
            <a:pPr marL="514350" indent="-514350">
              <a:buFont typeface="+mj-lt"/>
              <a:buAutoNum type="arabicPeriod"/>
            </a:pPr>
            <a:r>
              <a:rPr lang="en-US" sz="2400" dirty="0" smtClean="0"/>
              <a:t>Transform the data - ETL</a:t>
            </a:r>
          </a:p>
          <a:p>
            <a:pPr marL="514350" indent="-514350">
              <a:buFont typeface="+mj-lt"/>
              <a:buAutoNum type="arabicPeriod"/>
            </a:pPr>
            <a:r>
              <a:rPr lang="en-US" sz="2400" dirty="0" smtClean="0"/>
              <a:t>Query the data - Interactive SQL</a:t>
            </a:r>
          </a:p>
          <a:p>
            <a:pPr marL="514350" indent="-514350">
              <a:buFont typeface="+mj-lt"/>
              <a:buAutoNum type="arabicPeriod"/>
            </a:pPr>
            <a:r>
              <a:rPr lang="en-US" sz="2400" dirty="0"/>
              <a:t>Explore the data - Faceted </a:t>
            </a:r>
            <a:r>
              <a:rPr lang="en-US" sz="2400" dirty="0" smtClean="0"/>
              <a:t>Search</a:t>
            </a:r>
          </a:p>
          <a:p>
            <a:pPr marL="514350" indent="-514350">
              <a:buFont typeface="+mj-lt"/>
              <a:buAutoNum type="arabicPeriod"/>
            </a:pPr>
            <a:r>
              <a:rPr lang="en-US" sz="2400" dirty="0" smtClean="0"/>
              <a:t>Security - Authentication and Authorization</a:t>
            </a:r>
          </a:p>
          <a:p>
            <a:pPr marL="514350" indent="-514350">
              <a:buFont typeface="+mj-lt"/>
              <a:buAutoNum type="arabicPeriod"/>
            </a:pPr>
            <a:r>
              <a:rPr lang="en-US" sz="2400" dirty="0" smtClean="0"/>
              <a:t>Governance - </a:t>
            </a:r>
            <a:r>
              <a:rPr lang="en-US" sz="2400" dirty="0"/>
              <a:t>Audit, </a:t>
            </a:r>
            <a:r>
              <a:rPr lang="en-US" sz="2400" dirty="0" smtClean="0"/>
              <a:t>Lineage, and </a:t>
            </a:r>
            <a:r>
              <a:rPr lang="en-US" sz="2400" dirty="0" smtClean="0"/>
              <a:t>Discover</a:t>
            </a:r>
          </a:p>
          <a:p>
            <a:pPr marL="514350" indent="-514350">
              <a:buFont typeface="+mj-lt"/>
              <a:buAutoNum type="arabicPeriod"/>
            </a:pPr>
            <a:r>
              <a:rPr lang="en-US" sz="2400" dirty="0" smtClean="0"/>
              <a:t>Export to EDH</a:t>
            </a:r>
            <a:endParaRPr lang="en-US" sz="2400" dirty="0" smtClean="0"/>
          </a:p>
        </p:txBody>
      </p:sp>
      <p:sp>
        <p:nvSpPr>
          <p:cNvPr id="2" name="Title 1"/>
          <p:cNvSpPr>
            <a:spLocks noGrp="1"/>
          </p:cNvSpPr>
          <p:nvPr>
            <p:ph type="title"/>
          </p:nvPr>
        </p:nvSpPr>
        <p:spPr/>
        <p:txBody>
          <a:bodyPr/>
          <a:lstStyle/>
          <a:p>
            <a:r>
              <a:rPr lang="en-US" dirty="0" smtClean="0"/>
              <a:t>Phases</a:t>
            </a:r>
            <a:endParaRPr lang="en-US" dirty="0"/>
          </a:p>
        </p:txBody>
      </p:sp>
    </p:spTree>
    <p:extLst>
      <p:ext uri="{BB962C8B-B14F-4D97-AF65-F5344CB8AC3E}">
        <p14:creationId xmlns:p14="http://schemas.microsoft.com/office/powerpoint/2010/main" val="4008090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149" y="890635"/>
            <a:ext cx="8243662" cy="3673414"/>
          </a:xfrm>
        </p:spPr>
        <p:txBody>
          <a:bodyPr>
            <a:noAutofit/>
          </a:bodyPr>
          <a:lstStyle/>
          <a:p>
            <a:r>
              <a:rPr lang="en-US" sz="2400" dirty="0" smtClean="0"/>
              <a:t>Personas</a:t>
            </a:r>
          </a:p>
          <a:p>
            <a:pPr lvl="1"/>
            <a:r>
              <a:rPr lang="en-US" sz="2000" dirty="0" err="1" smtClean="0"/>
              <a:t>cloudera</a:t>
            </a:r>
            <a:r>
              <a:rPr lang="en-US" sz="2000" dirty="0" smtClean="0"/>
              <a:t> user, </a:t>
            </a:r>
            <a:r>
              <a:rPr lang="en-US" sz="2000" dirty="0" err="1" smtClean="0"/>
              <a:t>susie_auditor</a:t>
            </a:r>
            <a:r>
              <a:rPr lang="en-US" sz="2000" dirty="0" smtClean="0"/>
              <a:t>, </a:t>
            </a:r>
            <a:r>
              <a:rPr lang="en-US" sz="2000" dirty="0" err="1" smtClean="0"/>
              <a:t>frank_inspector</a:t>
            </a:r>
            <a:endParaRPr lang="en-US" sz="2000" dirty="0" smtClean="0"/>
          </a:p>
          <a:p>
            <a:r>
              <a:rPr lang="en-US" sz="2400" dirty="0" smtClean="0"/>
              <a:t>External Database with tables populated</a:t>
            </a:r>
          </a:p>
          <a:p>
            <a:r>
              <a:rPr lang="en-US" sz="2400" dirty="0" smtClean="0"/>
              <a:t>Excel file</a:t>
            </a:r>
          </a:p>
          <a:p>
            <a:r>
              <a:rPr lang="en-US" sz="2400" dirty="0" smtClean="0"/>
              <a:t>Publicly available metadata</a:t>
            </a:r>
          </a:p>
          <a:p>
            <a:r>
              <a:rPr lang="en-US" sz="2400" dirty="0" smtClean="0"/>
              <a:t>3</a:t>
            </a:r>
            <a:r>
              <a:rPr lang="en-US" sz="2400" baseline="30000" dirty="0" smtClean="0"/>
              <a:t>rd</a:t>
            </a:r>
            <a:r>
              <a:rPr lang="en-US" sz="2400" dirty="0" smtClean="0"/>
              <a:t> Party Tool for ETL</a:t>
            </a:r>
          </a:p>
          <a:p>
            <a:r>
              <a:rPr lang="en-US" sz="2400" dirty="0" smtClean="0"/>
              <a:t>HUE</a:t>
            </a:r>
          </a:p>
          <a:p>
            <a:r>
              <a:rPr lang="en-US" sz="2400" dirty="0" smtClean="0"/>
              <a:t>Shell</a:t>
            </a:r>
          </a:p>
          <a:p>
            <a:endParaRPr lang="en-US" sz="2400" dirty="0" smtClean="0"/>
          </a:p>
        </p:txBody>
      </p:sp>
      <p:sp>
        <p:nvSpPr>
          <p:cNvPr id="2" name="Title 1"/>
          <p:cNvSpPr>
            <a:spLocks noGrp="1"/>
          </p:cNvSpPr>
          <p:nvPr>
            <p:ph type="title"/>
          </p:nvPr>
        </p:nvSpPr>
        <p:spPr/>
        <p:txBody>
          <a:bodyPr/>
          <a:lstStyle/>
          <a:p>
            <a:r>
              <a:rPr lang="en-US" dirty="0" smtClean="0"/>
              <a:t>Anatomy of Demo</a:t>
            </a:r>
            <a:endParaRPr lang="en-US" dirty="0"/>
          </a:p>
        </p:txBody>
      </p:sp>
    </p:spTree>
    <p:extLst>
      <p:ext uri="{BB962C8B-B14F-4D97-AF65-F5344CB8AC3E}">
        <p14:creationId xmlns:p14="http://schemas.microsoft.com/office/powerpoint/2010/main" val="4081164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Load </a:t>
            </a:r>
            <a:r>
              <a:rPr lang="en-US" dirty="0" smtClean="0"/>
              <a:t>the data</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43118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Automated Ingest Tools</a:t>
            </a:r>
          </a:p>
          <a:p>
            <a:pPr lvl="1"/>
            <a:r>
              <a:rPr lang="en-US" b="1" dirty="0" smtClean="0"/>
              <a:t>HUE</a:t>
            </a:r>
            <a:r>
              <a:rPr lang="en-US" dirty="0" smtClean="0"/>
              <a:t> – File Ingest</a:t>
            </a:r>
          </a:p>
          <a:p>
            <a:pPr lvl="1"/>
            <a:r>
              <a:rPr lang="en-US" b="1" dirty="0" smtClean="0"/>
              <a:t>SQOOP</a:t>
            </a:r>
            <a:r>
              <a:rPr lang="en-US" dirty="0" smtClean="0"/>
              <a:t> – DBMS Ingest in parallel </a:t>
            </a:r>
          </a:p>
          <a:p>
            <a:pPr lvl="1"/>
            <a:r>
              <a:rPr lang="en-US" i="1" dirty="0" smtClean="0"/>
              <a:t>Flume – Streaming data</a:t>
            </a:r>
          </a:p>
          <a:p>
            <a:pPr lvl="1"/>
            <a:r>
              <a:rPr lang="en-US" i="1" dirty="0" smtClean="0"/>
              <a:t>Oozie – Automated workflows</a:t>
            </a:r>
            <a:endParaRPr lang="en-US" i="1" dirty="0"/>
          </a:p>
          <a:p>
            <a:pPr lvl="1"/>
            <a:r>
              <a:rPr lang="en-US" i="1" dirty="0" smtClean="0"/>
              <a:t>Partner products 23+</a:t>
            </a:r>
          </a:p>
        </p:txBody>
      </p:sp>
      <p:sp>
        <p:nvSpPr>
          <p:cNvPr id="2" name="Title 1"/>
          <p:cNvSpPr>
            <a:spLocks noGrp="1"/>
          </p:cNvSpPr>
          <p:nvPr>
            <p:ph type="title"/>
          </p:nvPr>
        </p:nvSpPr>
        <p:spPr/>
        <p:txBody>
          <a:bodyPr/>
          <a:lstStyle/>
          <a:p>
            <a:r>
              <a:rPr lang="en-US" dirty="0" smtClean="0"/>
              <a:t>Integrate Data Sources</a:t>
            </a:r>
            <a:endParaRPr lang="en-US" dirty="0"/>
          </a:p>
        </p:txBody>
      </p:sp>
      <p:pic>
        <p:nvPicPr>
          <p:cNvPr id="1026" name="Picture 2" descr="Actian Corpora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19" y="3597275"/>
            <a:ext cx="1143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ormatic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733" y="3678237"/>
            <a:ext cx="17526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sor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260" y="3831998"/>
            <a:ext cx="11430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alend, Inc.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575" y="3763961"/>
            <a:ext cx="952500" cy="3619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facta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289" y="4125912"/>
            <a:ext cx="877660" cy="4734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ntah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204" y="4271680"/>
            <a:ext cx="11430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77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Relational Metadata</a:t>
            </a:r>
            <a:endParaRPr lang="en-US" dirty="0"/>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1023730"/>
            <a:ext cx="9144000" cy="366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548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pPr>
            <a:r>
              <a:rPr lang="en-US" dirty="0" smtClean="0"/>
              <a:t>Demo</a:t>
            </a:r>
            <a:br>
              <a:rPr lang="en-US" dirty="0" smtClean="0"/>
            </a:br>
            <a:r>
              <a:rPr lang="en-US" dirty="0"/>
              <a:t/>
            </a:r>
            <a:br>
              <a:rPr lang="en-US" dirty="0"/>
            </a:br>
            <a:r>
              <a:rPr lang="en-US" dirty="0" smtClean="0"/>
              <a:t>1. Load </a:t>
            </a:r>
            <a:r>
              <a:rPr lang="en-US" dirty="0"/>
              <a:t>Data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7788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lnSpcReduction="10000"/>
          </a:bodyPr>
          <a:lstStyle/>
          <a:p>
            <a:r>
              <a:rPr lang="en-US" dirty="0" smtClean="0">
                <a:solidFill>
                  <a:schemeClr val="tx1"/>
                </a:solidFill>
              </a:rPr>
              <a:t>Easy/automated metadata creation </a:t>
            </a:r>
          </a:p>
          <a:p>
            <a:r>
              <a:rPr lang="en-US" dirty="0" smtClean="0">
                <a:solidFill>
                  <a:schemeClr val="tx1"/>
                </a:solidFill>
              </a:rPr>
              <a:t>Files HUE</a:t>
            </a:r>
          </a:p>
          <a:p>
            <a:pPr lvl="1"/>
            <a:r>
              <a:rPr lang="en-US" dirty="0">
                <a:solidFill>
                  <a:schemeClr val="tx1"/>
                </a:solidFill>
              </a:rPr>
              <a:t>	</a:t>
            </a:r>
            <a:r>
              <a:rPr lang="en-US" i="1" dirty="0" smtClean="0">
                <a:solidFill>
                  <a:schemeClr val="tx1"/>
                </a:solidFill>
              </a:rPr>
              <a:t>Also via command line, file mounts, API</a:t>
            </a:r>
          </a:p>
          <a:p>
            <a:r>
              <a:rPr lang="en-US" dirty="0" smtClean="0">
                <a:solidFill>
                  <a:schemeClr val="tx1"/>
                </a:solidFill>
              </a:rPr>
              <a:t>Database loads automated via SQOOP</a:t>
            </a:r>
          </a:p>
          <a:p>
            <a:endParaRPr lang="en-US" i="1" dirty="0" smtClean="0">
              <a:solidFill>
                <a:schemeClr val="tx1"/>
              </a:solidFill>
            </a:endParaRPr>
          </a:p>
          <a:p>
            <a:r>
              <a:rPr lang="en-US" i="1" dirty="0" smtClean="0">
                <a:solidFill>
                  <a:schemeClr val="tx1"/>
                </a:solidFill>
              </a:rPr>
              <a:t>Streaming data automated via Flume</a:t>
            </a:r>
          </a:p>
          <a:p>
            <a:r>
              <a:rPr lang="en-US" i="1" dirty="0" smtClean="0">
                <a:solidFill>
                  <a:schemeClr val="tx1"/>
                </a:solidFill>
              </a:rPr>
              <a:t>Large number of 3</a:t>
            </a:r>
            <a:r>
              <a:rPr lang="en-US" i="1" baseline="30000" dirty="0" smtClean="0">
                <a:solidFill>
                  <a:schemeClr val="tx1"/>
                </a:solidFill>
              </a:rPr>
              <a:t>rd</a:t>
            </a:r>
            <a:r>
              <a:rPr lang="en-US" i="1" dirty="0" smtClean="0">
                <a:solidFill>
                  <a:schemeClr val="tx1"/>
                </a:solidFill>
              </a:rPr>
              <a:t> party data integration tools</a:t>
            </a:r>
            <a:endParaRPr lang="en-US" i="1" dirty="0">
              <a:solidFill>
                <a:schemeClr val="tx1"/>
              </a:solidFill>
            </a:endParaRPr>
          </a:p>
        </p:txBody>
      </p:sp>
      <p:sp>
        <p:nvSpPr>
          <p:cNvPr id="4" name="Title 3"/>
          <p:cNvSpPr>
            <a:spLocks noGrp="1"/>
          </p:cNvSpPr>
          <p:nvPr>
            <p:ph type="title"/>
          </p:nvPr>
        </p:nvSpPr>
        <p:spPr/>
        <p:txBody>
          <a:bodyPr/>
          <a:lstStyle/>
          <a:p>
            <a:r>
              <a:rPr lang="en-US" dirty="0" smtClean="0"/>
              <a:t>Data Loading is Easy</a:t>
            </a:r>
            <a:endParaRPr lang="en-US" dirty="0"/>
          </a:p>
        </p:txBody>
      </p:sp>
    </p:spTree>
    <p:extLst>
      <p:ext uri="{BB962C8B-B14F-4D97-AF65-F5344CB8AC3E}">
        <p14:creationId xmlns:p14="http://schemas.microsoft.com/office/powerpoint/2010/main" val="3173770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 Data </a:t>
            </a:r>
            <a:r>
              <a:rPr lang="en-US" dirty="0" smtClean="0"/>
              <a:t>Transformation ETL</a:t>
            </a:r>
            <a:endParaRPr lang="en-US" dirty="0"/>
          </a:p>
        </p:txBody>
      </p:sp>
      <p:sp>
        <p:nvSpPr>
          <p:cNvPr id="5" name="Conten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9693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r>
              <a:rPr lang="en-US" dirty="0" smtClean="0"/>
              <a:t>Transform in EDH vs EDW</a:t>
            </a:r>
          </a:p>
          <a:p>
            <a:r>
              <a:rPr lang="en-US" dirty="0" smtClean="0"/>
              <a:t>No need of schema data ingestion</a:t>
            </a:r>
          </a:p>
          <a:p>
            <a:r>
              <a:rPr lang="en-US" dirty="0" smtClean="0"/>
              <a:t>Easy to apply schema </a:t>
            </a:r>
          </a:p>
          <a:p>
            <a:r>
              <a:rPr lang="en-US" dirty="0" smtClean="0"/>
              <a:t>Easy to transform data</a:t>
            </a:r>
          </a:p>
          <a:p>
            <a:pPr lvl="1"/>
            <a:r>
              <a:rPr lang="en-US" dirty="0" smtClean="0"/>
              <a:t>Clean up data</a:t>
            </a:r>
          </a:p>
          <a:p>
            <a:pPr lvl="1"/>
            <a:r>
              <a:rPr lang="en-US" dirty="0" smtClean="0"/>
              <a:t>Merge data</a:t>
            </a:r>
          </a:p>
          <a:p>
            <a:pPr lvl="1"/>
            <a:r>
              <a:rPr lang="en-US" dirty="0" smtClean="0"/>
              <a:t>Optimize formats</a:t>
            </a:r>
          </a:p>
          <a:p>
            <a:r>
              <a:rPr lang="en-US" dirty="0" smtClean="0"/>
              <a:t>3</a:t>
            </a:r>
            <a:r>
              <a:rPr lang="en-US" baseline="30000" dirty="0" smtClean="0"/>
              <a:t>rd</a:t>
            </a:r>
            <a:r>
              <a:rPr lang="en-US" dirty="0" smtClean="0"/>
              <a:t>  Party Partners</a:t>
            </a:r>
            <a:endParaRPr lang="en-US" dirty="0"/>
          </a:p>
        </p:txBody>
      </p:sp>
      <p:sp>
        <p:nvSpPr>
          <p:cNvPr id="4" name="Title 3"/>
          <p:cNvSpPr>
            <a:spLocks noGrp="1"/>
          </p:cNvSpPr>
          <p:nvPr>
            <p:ph type="title"/>
          </p:nvPr>
        </p:nvSpPr>
        <p:spPr/>
        <p:txBody>
          <a:bodyPr/>
          <a:lstStyle/>
          <a:p>
            <a:r>
              <a:rPr lang="en-US" dirty="0" smtClean="0"/>
              <a:t>Extract, Load, Transform  (ELT)</a:t>
            </a:r>
            <a:endParaRPr lang="en-US" dirty="0"/>
          </a:p>
        </p:txBody>
      </p:sp>
    </p:spTree>
    <p:extLst>
      <p:ext uri="{BB962C8B-B14F-4D97-AF65-F5344CB8AC3E}">
        <p14:creationId xmlns:p14="http://schemas.microsoft.com/office/powerpoint/2010/main" val="29428676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0836" y="506896"/>
            <a:ext cx="8229600" cy="1404137"/>
          </a:xfrm>
        </p:spPr>
        <p:txBody>
          <a:bodyPr>
            <a:normAutofit fontScale="90000"/>
          </a:bodyPr>
          <a:lstStyle/>
          <a:p>
            <a:r>
              <a:rPr lang="en-US" dirty="0" smtClean="0"/>
              <a:t/>
            </a:r>
            <a:br>
              <a:rPr lang="en-US" dirty="0" smtClean="0"/>
            </a:br>
            <a:r>
              <a:rPr lang="en-US" sz="3600" dirty="0" smtClean="0"/>
              <a:t>Demo</a:t>
            </a:r>
            <a:br>
              <a:rPr lang="en-US" sz="3600" dirty="0" smtClean="0"/>
            </a:br>
            <a:r>
              <a:rPr lang="en-US" sz="3600" dirty="0" smtClean="0"/>
              <a:t/>
            </a:r>
            <a:br>
              <a:rPr lang="en-US" sz="3600" dirty="0" smtClean="0"/>
            </a:br>
            <a:r>
              <a:rPr lang="en-US" sz="3600" dirty="0" smtClean="0"/>
              <a:t>2. Data </a:t>
            </a:r>
            <a:r>
              <a:rPr lang="en-US" sz="3600" dirty="0" smtClean="0"/>
              <a:t>Transformation</a:t>
            </a:r>
            <a:endParaRPr lang="en-US" sz="3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650770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Enterprise Data Hub Overview</a:t>
            </a:r>
          </a:p>
          <a:p>
            <a:r>
              <a:rPr lang="en-US" dirty="0" smtClean="0"/>
              <a:t>Demonstration</a:t>
            </a:r>
          </a:p>
          <a:p>
            <a:r>
              <a:rPr lang="en-US" dirty="0" smtClean="0"/>
              <a:t>Summary</a:t>
            </a:r>
          </a:p>
          <a:p>
            <a:r>
              <a:rPr lang="en-US" dirty="0" smtClean="0"/>
              <a:t>Additional Q&amp;A</a:t>
            </a:r>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44217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6052" y="994001"/>
            <a:ext cx="8243662" cy="3727085"/>
          </a:xfrm>
        </p:spPr>
        <p:txBody>
          <a:bodyPr>
            <a:normAutofit/>
          </a:bodyPr>
          <a:lstStyle/>
          <a:p>
            <a:r>
              <a:rPr lang="en-US" dirty="0" smtClean="0"/>
              <a:t>Easy to transform data</a:t>
            </a:r>
            <a:endParaRPr lang="en-US" dirty="0"/>
          </a:p>
          <a:p>
            <a:pPr lvl="1"/>
            <a:r>
              <a:rPr lang="en-US" i="1" dirty="0" smtClean="0"/>
              <a:t>Code, SQL, </a:t>
            </a:r>
            <a:r>
              <a:rPr lang="en-US" dirty="0" smtClean="0"/>
              <a:t>3</a:t>
            </a:r>
            <a:r>
              <a:rPr lang="en-US" baseline="30000" dirty="0" smtClean="0"/>
              <a:t>rd</a:t>
            </a:r>
            <a:r>
              <a:rPr lang="en-US" dirty="0" smtClean="0"/>
              <a:t> Party Tools</a:t>
            </a:r>
          </a:p>
          <a:p>
            <a:r>
              <a:rPr lang="en-US" dirty="0" smtClean="0"/>
              <a:t>Easy to merge data sets</a:t>
            </a:r>
          </a:p>
          <a:p>
            <a:r>
              <a:rPr lang="en-US" dirty="0" smtClean="0"/>
              <a:t>Saves expensive enterprise data warehouse resource</a:t>
            </a:r>
          </a:p>
          <a:p>
            <a:r>
              <a:rPr lang="en-US" dirty="0" smtClean="0"/>
              <a:t>Meet SLA</a:t>
            </a:r>
          </a:p>
          <a:p>
            <a:pPr marL="0" indent="0">
              <a:spcBef>
                <a:spcPts val="2400"/>
              </a:spcBef>
              <a:buNone/>
            </a:pPr>
            <a:r>
              <a:rPr lang="en-US" dirty="0" smtClean="0"/>
              <a:t>Use an EDH to feed data warehouses</a:t>
            </a:r>
            <a:endParaRPr lang="en-US" dirty="0"/>
          </a:p>
        </p:txBody>
      </p:sp>
      <p:sp>
        <p:nvSpPr>
          <p:cNvPr id="4" name="Title 3"/>
          <p:cNvSpPr>
            <a:spLocks noGrp="1"/>
          </p:cNvSpPr>
          <p:nvPr>
            <p:ph type="title"/>
          </p:nvPr>
        </p:nvSpPr>
        <p:spPr/>
        <p:txBody>
          <a:bodyPr/>
          <a:lstStyle/>
          <a:p>
            <a:r>
              <a:rPr lang="en-US" dirty="0" smtClean="0"/>
              <a:t>Flexible, Scalable Data Transformation   </a:t>
            </a:r>
            <a:endParaRPr lang="en-US" dirty="0"/>
          </a:p>
        </p:txBody>
      </p:sp>
    </p:spTree>
    <p:extLst>
      <p:ext uri="{BB962C8B-B14F-4D97-AF65-F5344CB8AC3E}">
        <p14:creationId xmlns:p14="http://schemas.microsoft.com/office/powerpoint/2010/main" val="17823727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Easy to move data into Hadoop </a:t>
            </a:r>
          </a:p>
          <a:p>
            <a:r>
              <a:rPr lang="en-US" dirty="0"/>
              <a:t>Format does not matter to Hadoop</a:t>
            </a:r>
          </a:p>
          <a:p>
            <a:r>
              <a:rPr lang="en-US" dirty="0"/>
              <a:t>HDFS can treat data as files, tables, </a:t>
            </a:r>
            <a:r>
              <a:rPr lang="en-US" dirty="0" smtClean="0"/>
              <a:t>records </a:t>
            </a:r>
            <a:r>
              <a:rPr lang="en-US" dirty="0"/>
              <a:t>or </a:t>
            </a:r>
            <a:r>
              <a:rPr lang="en-US" dirty="0" smtClean="0"/>
              <a:t>documents</a:t>
            </a:r>
          </a:p>
          <a:p>
            <a:r>
              <a:rPr lang="en-US" dirty="0" smtClean="0"/>
              <a:t>Can perform data cleanup/transform</a:t>
            </a:r>
            <a:endParaRPr lang="en-US"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3375495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 Query </a:t>
            </a:r>
            <a:r>
              <a:rPr lang="en-US" dirty="0" smtClean="0"/>
              <a:t>the data – Interactive SQL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8326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41596"/>
            <a:ext cx="8243662" cy="529998"/>
          </a:xfrm>
        </p:spPr>
        <p:txBody>
          <a:bodyPr>
            <a:normAutofit/>
          </a:bodyPr>
          <a:lstStyle/>
          <a:p>
            <a:pPr marL="0" indent="0">
              <a:buNone/>
            </a:pPr>
            <a:r>
              <a:rPr lang="en-US" dirty="0" smtClean="0"/>
              <a:t>MPP SQL-on-Hadoop Engine </a:t>
            </a:r>
            <a:r>
              <a:rPr lang="en-US" dirty="0" smtClean="0"/>
              <a:t>for BI Analysts</a:t>
            </a:r>
            <a:endParaRPr lang="en-US" dirty="0"/>
          </a:p>
        </p:txBody>
      </p:sp>
      <p:sp>
        <p:nvSpPr>
          <p:cNvPr id="2" name="Title 1"/>
          <p:cNvSpPr>
            <a:spLocks noGrp="1"/>
          </p:cNvSpPr>
          <p:nvPr>
            <p:ph type="title"/>
          </p:nvPr>
        </p:nvSpPr>
        <p:spPr/>
        <p:txBody>
          <a:bodyPr/>
          <a:lstStyle/>
          <a:p>
            <a:r>
              <a:rPr lang="en-US" dirty="0" smtClean="0"/>
              <a:t>Cloudera Impala – Interactive SQL</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27702" y="2065709"/>
                <a:ext cx="307777" cy="107722"/>
              </a:xfrm>
              <a:prstGeom prst="rect">
                <a:avLst/>
              </a:prstGeom>
              <a:grp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29" name="Group 28"/>
          <p:cNvGrpSpPr/>
          <p:nvPr/>
        </p:nvGrpSpPr>
        <p:grpSpPr>
          <a:xfrm>
            <a:off x="5107348" y="1428751"/>
            <a:ext cx="3655652" cy="704051"/>
            <a:chOff x="5107348" y="1428750"/>
            <a:chExt cx="3655652" cy="704051"/>
          </a:xfrm>
        </p:grpSpPr>
        <p:grpSp>
          <p:nvGrpSpPr>
            <p:cNvPr id="20" name="Group 19"/>
            <p:cNvGrpSpPr/>
            <p:nvPr/>
          </p:nvGrpSpPr>
          <p:grpSpPr>
            <a:xfrm>
              <a:off x="5107348" y="1428750"/>
              <a:ext cx="3655652" cy="704051"/>
              <a:chOff x="1788773" y="1387141"/>
              <a:chExt cx="3655652" cy="704051"/>
            </a:xfrm>
          </p:grpSpPr>
          <p:pic>
            <p:nvPicPr>
              <p:cNvPr id="21" name="Picture 20"/>
              <p:cNvPicPr>
                <a:picLocks noChangeAspect="1"/>
              </p:cNvPicPr>
              <p:nvPr/>
            </p:nvPicPr>
            <p:blipFill>
              <a:blip r:embed="rId3">
                <a:alphaModFix/>
              </a:blip>
              <a:stretch>
                <a:fillRect/>
              </a:stretch>
            </p:blipFill>
            <p:spPr>
              <a:xfrm>
                <a:off x="1865235" y="1437567"/>
                <a:ext cx="524030" cy="214934"/>
              </a:xfrm>
              <a:prstGeom prst="rect">
                <a:avLst/>
              </a:prstGeom>
            </p:spPr>
          </p:pic>
          <p:pic>
            <p:nvPicPr>
              <p:cNvPr id="22" name="Picture 21" descr="QlikLogo-RGB.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740658" y="1387141"/>
                <a:ext cx="697484" cy="341625"/>
              </a:xfrm>
              <a:prstGeom prst="rect">
                <a:avLst/>
              </a:prstGeom>
            </p:spPr>
          </p:pic>
          <p:pic>
            <p:nvPicPr>
              <p:cNvPr id="23" name="Picture 22" descr="microstrategy-logo.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664775" y="1444629"/>
                <a:ext cx="779650" cy="209543"/>
              </a:xfrm>
              <a:prstGeom prst="rect">
                <a:avLst/>
              </a:prstGeom>
            </p:spPr>
          </p:pic>
          <p:pic>
            <p:nvPicPr>
              <p:cNvPr id="24" name="Picture 23" descr="tableau_logo.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713918" y="1466155"/>
                <a:ext cx="759895" cy="1505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alphaModFix/>
              </a:blip>
              <a:stretch>
                <a:fillRect/>
              </a:stretch>
            </p:blipFill>
            <p:spPr>
              <a:xfrm>
                <a:off x="1788773" y="1858563"/>
                <a:ext cx="676955" cy="232574"/>
              </a:xfrm>
              <a:prstGeom prst="rect">
                <a:avLst/>
              </a:prstGeom>
            </p:spPr>
          </p:pic>
          <p:pic>
            <p:nvPicPr>
              <p:cNvPr id="26" name="Picture 25"/>
              <p:cNvPicPr>
                <a:picLocks noChangeAspect="1"/>
              </p:cNvPicPr>
              <p:nvPr/>
            </p:nvPicPr>
            <p:blipFill>
              <a:blip r:embed="rId8">
                <a:alphaModFix/>
              </a:blip>
              <a:stretch>
                <a:fillRect/>
              </a:stretch>
            </p:blipFill>
            <p:spPr>
              <a:xfrm>
                <a:off x="3879209" y="1876792"/>
                <a:ext cx="433083" cy="214400"/>
              </a:xfrm>
              <a:prstGeom prst="rect">
                <a:avLst/>
              </a:prstGeom>
            </p:spPr>
          </p:pic>
          <p:pic>
            <p:nvPicPr>
              <p:cNvPr id="27" name="Picture 26"/>
              <p:cNvPicPr>
                <a:picLocks noChangeAspect="1"/>
              </p:cNvPicPr>
              <p:nvPr/>
            </p:nvPicPr>
            <p:blipFill>
              <a:blip r:embed="rId9">
                <a:alphaModFix/>
              </a:blip>
              <a:stretch>
                <a:fillRect/>
              </a:stretch>
            </p:blipFill>
            <p:spPr>
              <a:xfrm>
                <a:off x="4693427" y="1881242"/>
                <a:ext cx="722346" cy="187217"/>
              </a:xfrm>
              <a:prstGeom prst="rect">
                <a:avLst/>
              </a:prstGeom>
            </p:spPr>
          </p:pic>
        </p:grpSp>
        <p:pic>
          <p:nvPicPr>
            <p:cNvPr id="19" name="Picture 18"/>
            <p:cNvPicPr>
              <a:picLocks noChangeAspect="1"/>
            </p:cNvPicPr>
            <p:nvPr/>
          </p:nvPicPr>
          <p:blipFill>
            <a:blip r:embed="rId10"/>
            <a:stretch>
              <a:fillRect/>
            </a:stretch>
          </p:blipFill>
          <p:spPr>
            <a:xfrm>
              <a:off x="6155445" y="1918401"/>
              <a:ext cx="524030" cy="209612"/>
            </a:xfrm>
            <a:prstGeom prst="rect">
              <a:avLst/>
            </a:prstGeom>
          </p:spPr>
        </p:pic>
      </p:grpSp>
      <p:sp>
        <p:nvSpPr>
          <p:cNvPr id="28" name="TextBox 27"/>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Familiar</a:t>
            </a:r>
          </a:p>
          <a:p>
            <a:pPr marL="457200" indent="-457200">
              <a:lnSpc>
                <a:spcPct val="150000"/>
              </a:lnSpc>
              <a:buFont typeface="Arial" panose="020B0604020202020204" pitchFamily="34" charset="0"/>
              <a:buChar char="•"/>
            </a:pPr>
            <a:r>
              <a:rPr lang="en-US" sz="2800" dirty="0" smtClean="0"/>
              <a:t>Fast</a:t>
            </a:r>
          </a:p>
          <a:p>
            <a:pPr marL="457200" indent="-457200">
              <a:lnSpc>
                <a:spcPct val="150000"/>
              </a:lnSpc>
              <a:buFont typeface="Arial" panose="020B0604020202020204" pitchFamily="34" charset="0"/>
              <a:buChar char="•"/>
            </a:pPr>
            <a:r>
              <a:rPr lang="en-US" sz="2800" dirty="0" smtClean="0"/>
              <a:t>Multi-user</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10160342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3. Query </a:t>
            </a:r>
            <a:r>
              <a:rPr lang="en-US" dirty="0" smtClean="0"/>
              <a:t>the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093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Easy to use SQL to query data</a:t>
            </a:r>
          </a:p>
          <a:p>
            <a:r>
              <a:rPr lang="en-US" dirty="0" smtClean="0"/>
              <a:t>Supports 25+ leading BI tools</a:t>
            </a:r>
            <a:endParaRPr lang="en-US" dirty="0"/>
          </a:p>
          <a:p>
            <a:r>
              <a:rPr lang="en-US" dirty="0" smtClean="0"/>
              <a:t>Industry standard</a:t>
            </a:r>
          </a:p>
          <a:p>
            <a:pPr lvl="1"/>
            <a:r>
              <a:rPr lang="en-US" dirty="0" smtClean="0"/>
              <a:t>JDBC, ODBC, SQL</a:t>
            </a:r>
          </a:p>
        </p:txBody>
      </p:sp>
      <p:sp>
        <p:nvSpPr>
          <p:cNvPr id="4" name="Title 3"/>
          <p:cNvSpPr>
            <a:spLocks noGrp="1"/>
          </p:cNvSpPr>
          <p:nvPr>
            <p:ph type="title"/>
          </p:nvPr>
        </p:nvSpPr>
        <p:spPr/>
        <p:txBody>
          <a:bodyPr/>
          <a:lstStyle/>
          <a:p>
            <a:r>
              <a:rPr lang="en-US" dirty="0" smtClean="0"/>
              <a:t>Easy to Query Data</a:t>
            </a:r>
            <a:endParaRPr lang="en-US" dirty="0"/>
          </a:p>
        </p:txBody>
      </p:sp>
    </p:spTree>
    <p:extLst>
      <p:ext uri="{BB962C8B-B14F-4D97-AF65-F5344CB8AC3E}">
        <p14:creationId xmlns:p14="http://schemas.microsoft.com/office/powerpoint/2010/main" val="2031695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 Explore </a:t>
            </a:r>
            <a:r>
              <a:rPr lang="en-US" dirty="0" smtClean="0"/>
              <a:t>the data – Faceted Search</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42192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54856"/>
            <a:ext cx="8243662" cy="3461884"/>
          </a:xfrm>
        </p:spPr>
        <p:txBody>
          <a:bodyPr>
            <a:normAutofit/>
          </a:bodyPr>
          <a:lstStyle/>
          <a:p>
            <a:pPr marL="0" indent="0">
              <a:buNone/>
            </a:pPr>
            <a:r>
              <a:rPr lang="en-US" dirty="0" smtClean="0"/>
              <a:t>Open Source, Full-Text Search for Everyone</a:t>
            </a:r>
            <a:endParaRPr lang="en-US" dirty="0"/>
          </a:p>
        </p:txBody>
      </p:sp>
      <p:sp>
        <p:nvSpPr>
          <p:cNvPr id="2" name="Title 1"/>
          <p:cNvSpPr>
            <a:spLocks noGrp="1"/>
          </p:cNvSpPr>
          <p:nvPr>
            <p:ph type="title"/>
          </p:nvPr>
        </p:nvSpPr>
        <p:spPr/>
        <p:txBody>
          <a:bodyPr/>
          <a:lstStyle/>
          <a:p>
            <a:r>
              <a:rPr lang="en-US" dirty="0" smtClean="0"/>
              <a:t>Cloudera Search</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 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85411" y="2065709"/>
                <a:ext cx="192360" cy="107722"/>
              </a:xfrm>
              <a:prstGeom prst="rect">
                <a:avLst/>
              </a:prstGeom>
              <a:grp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19" name="Group 18"/>
          <p:cNvGrpSpPr/>
          <p:nvPr/>
        </p:nvGrpSpPr>
        <p:grpSpPr>
          <a:xfrm>
            <a:off x="5394625" y="1885951"/>
            <a:ext cx="3196499" cy="308468"/>
            <a:chOff x="5227320" y="1364898"/>
            <a:chExt cx="3657600" cy="424532"/>
          </a:xfrm>
        </p:grpSpPr>
        <p:sp>
          <p:nvSpPr>
            <p:cNvPr id="20" name="Rectangle 19"/>
            <p:cNvSpPr/>
            <p:nvPr/>
          </p:nvSpPr>
          <p:spPr>
            <a:xfrm>
              <a:off x="5227320" y="1364898"/>
              <a:ext cx="2667000" cy="42453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
          <p:nvSpPr>
            <p:cNvPr id="21" name="Rectangle 20"/>
            <p:cNvSpPr/>
            <p:nvPr/>
          </p:nvSpPr>
          <p:spPr>
            <a:xfrm>
              <a:off x="7970520" y="1364898"/>
              <a:ext cx="914400" cy="424532"/>
            </a:xfrm>
            <a:prstGeom prst="rect">
              <a:avLst/>
            </a:prstGeom>
            <a:solidFill>
              <a:schemeClr val="bg1">
                <a:lumMod val="5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Search</a:t>
              </a:r>
              <a:endParaRPr lang="en-US" sz="1600" b="1" dirty="0"/>
            </a:p>
          </p:txBody>
        </p:sp>
      </p:grpSp>
      <p:sp>
        <p:nvSpPr>
          <p:cNvPr id="22" name="TextBox 21"/>
          <p:cNvSpPr txBox="1"/>
          <p:nvPr/>
        </p:nvSpPr>
        <p:spPr>
          <a:xfrm>
            <a:off x="4999658" y="1475098"/>
            <a:ext cx="3826565" cy="369332"/>
          </a:xfrm>
          <a:prstGeom prst="rect">
            <a:avLst/>
          </a:prstGeom>
          <a:noFill/>
        </p:spPr>
        <p:txBody>
          <a:bodyPr wrap="square" rtlCol="0">
            <a:spAutoFit/>
          </a:bodyPr>
          <a:lstStyle/>
          <a:p>
            <a:pPr algn="ctr"/>
            <a:r>
              <a:rPr lang="en-US" b="1" i="1" dirty="0" smtClean="0">
                <a:solidFill>
                  <a:srgbClr val="595959"/>
                </a:solidFill>
              </a:rPr>
              <a:t>Everyone knows search</a:t>
            </a:r>
            <a:endParaRPr lang="en-US" b="1" i="1" dirty="0">
              <a:solidFill>
                <a:srgbClr val="595959"/>
              </a:solidFill>
            </a:endParaRPr>
          </a:p>
        </p:txBody>
      </p:sp>
      <p:sp>
        <p:nvSpPr>
          <p:cNvPr id="23" name="TextBox 22"/>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Accessible</a:t>
            </a:r>
          </a:p>
          <a:p>
            <a:pPr marL="457200" indent="-457200">
              <a:lnSpc>
                <a:spcPct val="150000"/>
              </a:lnSpc>
              <a:buFont typeface="Arial" panose="020B0604020202020204" pitchFamily="34" charset="0"/>
              <a:buChar char="•"/>
            </a:pPr>
            <a:r>
              <a:rPr lang="en-US" sz="2800" dirty="0" smtClean="0"/>
              <a:t>Standard</a:t>
            </a:r>
          </a:p>
          <a:p>
            <a:pPr marL="457200" indent="-457200">
              <a:lnSpc>
                <a:spcPct val="150000"/>
              </a:lnSpc>
              <a:buFont typeface="Arial" panose="020B0604020202020204" pitchFamily="34" charset="0"/>
              <a:buChar char="•"/>
            </a:pPr>
            <a:r>
              <a:rPr lang="en-US" sz="2800" dirty="0" smtClean="0"/>
              <a:t>Flexible</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34867942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9-17 at 10.39.3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13418" r="-13418"/>
          <a:stretch>
            <a:fillRect/>
          </a:stretch>
        </p:blipFill>
        <p:spPr/>
      </p:pic>
      <p:sp>
        <p:nvSpPr>
          <p:cNvPr id="4" name="Title 3"/>
          <p:cNvSpPr>
            <a:spLocks noGrp="1"/>
          </p:cNvSpPr>
          <p:nvPr>
            <p:ph type="title"/>
          </p:nvPr>
        </p:nvSpPr>
        <p:spPr/>
        <p:txBody>
          <a:bodyPr/>
          <a:lstStyle/>
          <a:p>
            <a:r>
              <a:rPr lang="en-US" dirty="0" smtClean="0"/>
              <a:t>Visual Exploration – Faceted Text Search</a:t>
            </a:r>
            <a:endParaRPr lang="en-US" dirty="0"/>
          </a:p>
        </p:txBody>
      </p:sp>
    </p:spTree>
    <p:extLst>
      <p:ext uri="{BB962C8B-B14F-4D97-AF65-F5344CB8AC3E}">
        <p14:creationId xmlns:p14="http://schemas.microsoft.com/office/powerpoint/2010/main" val="1855001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4. Faceted </a:t>
            </a:r>
            <a:r>
              <a:rPr lang="en-US" dirty="0" smtClean="0"/>
              <a:t>Text Search</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39348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The Old Way: Bringing Data to Compute</a:t>
            </a:r>
            <a:endParaRPr lang="en-US" dirty="0"/>
          </a:p>
        </p:txBody>
      </p:sp>
      <p:sp>
        <p:nvSpPr>
          <p:cNvPr id="71" name="Rectangle 70"/>
          <p:cNvSpPr/>
          <p:nvPr/>
        </p:nvSpPr>
        <p:spPr>
          <a:xfrm>
            <a:off x="457200" y="1093471"/>
            <a:ext cx="3002065" cy="815511"/>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Complex Architecture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Special-purpose systems</a:t>
            </a:r>
          </a:p>
          <a:p>
            <a:pPr marL="169686" indent="-169686">
              <a:buFont typeface="Arial"/>
              <a:buChar char="•"/>
            </a:pPr>
            <a:r>
              <a:rPr lang="en-US" sz="1100" dirty="0">
                <a:solidFill>
                  <a:schemeClr val="tx1">
                    <a:lumMod val="75000"/>
                    <a:lumOff val="25000"/>
                  </a:schemeClr>
                </a:solidFill>
                <a:cs typeface="Calibri"/>
              </a:rPr>
              <a:t>Moving data </a:t>
            </a:r>
            <a:r>
              <a:rPr lang="en-US" sz="1100" dirty="0" smtClean="0">
                <a:solidFill>
                  <a:schemeClr val="tx1">
                    <a:lumMod val="75000"/>
                    <a:lumOff val="25000"/>
                  </a:schemeClr>
                </a:solidFill>
                <a:cs typeface="Calibri"/>
              </a:rPr>
              <a:t>around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complete views</a:t>
            </a:r>
            <a:endParaRPr lang="en-US" sz="1100" dirty="0">
              <a:solidFill>
                <a:schemeClr val="tx1">
                  <a:lumMod val="75000"/>
                  <a:lumOff val="25000"/>
                </a:schemeClr>
              </a:solidFill>
              <a:latin typeface="Calibri"/>
              <a:cs typeface="Calibri"/>
            </a:endParaRPr>
          </a:p>
        </p:txBody>
      </p:sp>
      <p:sp>
        <p:nvSpPr>
          <p:cNvPr id="72" name="Rectangle 71"/>
          <p:cNvSpPr/>
          <p:nvPr/>
        </p:nvSpPr>
        <p:spPr>
          <a:xfrm>
            <a:off x="457200" y="3824532"/>
            <a:ext cx="151817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Missing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Leaving data behind</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Risk and compliance</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High cost of storage</a:t>
            </a:r>
            <a:endParaRPr lang="en-US" sz="1200" dirty="0">
              <a:solidFill>
                <a:schemeClr val="tx1">
                  <a:lumMod val="75000"/>
                  <a:lumOff val="25000"/>
                </a:schemeClr>
              </a:solidFill>
              <a:latin typeface="Calibri"/>
              <a:cs typeface="Calibri"/>
            </a:endParaRPr>
          </a:p>
        </p:txBody>
      </p:sp>
      <p:sp>
        <p:nvSpPr>
          <p:cNvPr id="73" name="Rectangle 72"/>
          <p:cNvSpPr/>
          <p:nvPr/>
        </p:nvSpPr>
        <p:spPr>
          <a:xfrm>
            <a:off x="457200" y="2986741"/>
            <a:ext cx="1582291"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Time to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Up-front modeling</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slow</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Transforms lose data</a:t>
            </a:r>
            <a:endParaRPr lang="en-US" sz="1100" i="1" dirty="0">
              <a:solidFill>
                <a:schemeClr val="tx1">
                  <a:lumMod val="75000"/>
                  <a:lumOff val="25000"/>
                </a:schemeClr>
              </a:solidFill>
              <a:latin typeface="Calibri"/>
              <a:cs typeface="Calibri"/>
            </a:endParaRP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74" name="Rectangle 73"/>
          <p:cNvSpPr/>
          <p:nvPr/>
        </p:nvSpPr>
        <p:spPr>
          <a:xfrm>
            <a:off x="457200" y="2157894"/>
            <a:ext cx="177465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Cost of Analytics</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Existing systems strained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agility</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“BI backlog”</a:t>
            </a:r>
            <a:endParaRPr lang="en-US" sz="1050" i="1" dirty="0">
              <a:solidFill>
                <a:schemeClr val="tx1">
                  <a:lumMod val="75000"/>
                  <a:lumOff val="25000"/>
                </a:schemeClr>
              </a:solidFill>
              <a:latin typeface="Calibri"/>
              <a:cs typeface="Calibri"/>
            </a:endParaRPr>
          </a:p>
        </p:txBody>
      </p:sp>
      <p:sp>
        <p:nvSpPr>
          <p:cNvPr id="75" name="10-Point Star 74"/>
          <p:cNvSpPr/>
          <p:nvPr/>
        </p:nvSpPr>
        <p:spPr>
          <a:xfrm>
            <a:off x="115405" y="1129390"/>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4</a:t>
            </a:r>
            <a:endParaRPr lang="en-US" dirty="0">
              <a:solidFill>
                <a:schemeClr val="bg1"/>
              </a:solidFill>
            </a:endParaRPr>
          </a:p>
        </p:txBody>
      </p:sp>
      <p:sp>
        <p:nvSpPr>
          <p:cNvPr id="76" name="10-Point Star 75"/>
          <p:cNvSpPr/>
          <p:nvPr/>
        </p:nvSpPr>
        <p:spPr>
          <a:xfrm>
            <a:off x="132568" y="3881422"/>
            <a:ext cx="341807" cy="290528"/>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1</a:t>
            </a:r>
            <a:endParaRPr lang="en-US" dirty="0">
              <a:solidFill>
                <a:schemeClr val="bg1"/>
              </a:solidFill>
            </a:endParaRPr>
          </a:p>
        </p:txBody>
      </p:sp>
      <p:sp>
        <p:nvSpPr>
          <p:cNvPr id="77" name="10-Point Star 76"/>
          <p:cNvSpPr/>
          <p:nvPr/>
        </p:nvSpPr>
        <p:spPr>
          <a:xfrm>
            <a:off x="139212" y="3019961"/>
            <a:ext cx="341807" cy="288543"/>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2</a:t>
            </a:r>
            <a:endParaRPr lang="en-US" dirty="0">
              <a:solidFill>
                <a:schemeClr val="bg1"/>
              </a:solidFill>
            </a:endParaRPr>
          </a:p>
        </p:txBody>
      </p:sp>
      <p:sp>
        <p:nvSpPr>
          <p:cNvPr id="78" name="10-Point Star 77"/>
          <p:cNvSpPr/>
          <p:nvPr/>
        </p:nvSpPr>
        <p:spPr>
          <a:xfrm>
            <a:off x="132567" y="2193718"/>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3</a:t>
            </a:r>
            <a:endParaRPr lang="en-US" dirty="0">
              <a:solidFill>
                <a:schemeClr val="bg1"/>
              </a:solidFill>
            </a:endParaRPr>
          </a:p>
        </p:txBody>
      </p:sp>
      <p:grpSp>
        <p:nvGrpSpPr>
          <p:cNvPr id="5" name="Group 4"/>
          <p:cNvGrpSpPr/>
          <p:nvPr/>
        </p:nvGrpSpPr>
        <p:grpSpPr>
          <a:xfrm>
            <a:off x="2838449" y="947088"/>
            <a:ext cx="6153151" cy="3624912"/>
            <a:chOff x="2753782" y="947088"/>
            <a:chExt cx="6153151" cy="3624912"/>
          </a:xfrm>
        </p:grpSpPr>
        <p:sp>
          <p:nvSpPr>
            <p:cNvPr id="79" name="Rounded Rectangle 78"/>
            <p:cNvSpPr/>
            <p:nvPr/>
          </p:nvSpPr>
          <p:spPr>
            <a:xfrm>
              <a:off x="2760133" y="3454400"/>
              <a:ext cx="6146800" cy="1117600"/>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0" name="Rounded Rectangle 79"/>
            <p:cNvSpPr/>
            <p:nvPr/>
          </p:nvSpPr>
          <p:spPr>
            <a:xfrm>
              <a:off x="2760133" y="1987963"/>
              <a:ext cx="5101938"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1" name="TextBox 80"/>
            <p:cNvSpPr txBox="1"/>
            <p:nvPr/>
          </p:nvSpPr>
          <p:spPr>
            <a:xfrm>
              <a:off x="4674134" y="3046902"/>
              <a:ext cx="639769" cy="246221"/>
            </a:xfrm>
            <a:prstGeom prst="rect">
              <a:avLst/>
            </a:prstGeom>
            <a:noFill/>
          </p:spPr>
          <p:txBody>
            <a:bodyPr wrap="none" rtlCol="0">
              <a:spAutoFit/>
            </a:bodyPr>
            <a:lstStyle/>
            <a:p>
              <a:r>
                <a:rPr lang="en-US" sz="950" dirty="0" smtClean="0"/>
                <a:t>SERVERS</a:t>
              </a:r>
              <a:endParaRPr lang="en-US" sz="950" dirty="0"/>
            </a:p>
          </p:txBody>
        </p:sp>
        <p:sp>
          <p:nvSpPr>
            <p:cNvPr id="82" name="TextBox 81"/>
            <p:cNvSpPr txBox="1"/>
            <p:nvPr/>
          </p:nvSpPr>
          <p:spPr>
            <a:xfrm>
              <a:off x="3865290" y="3046902"/>
              <a:ext cx="559556" cy="246221"/>
            </a:xfrm>
            <a:prstGeom prst="rect">
              <a:avLst/>
            </a:prstGeom>
            <a:noFill/>
          </p:spPr>
          <p:txBody>
            <a:bodyPr wrap="none" rtlCol="0">
              <a:spAutoFit/>
            </a:bodyPr>
            <a:lstStyle/>
            <a:p>
              <a:r>
                <a:rPr lang="en-US" sz="950" dirty="0" smtClean="0"/>
                <a:t>MARTS</a:t>
              </a:r>
              <a:endParaRPr lang="en-US" sz="950" dirty="0"/>
            </a:p>
          </p:txBody>
        </p:sp>
        <p:sp>
          <p:nvSpPr>
            <p:cNvPr id="83" name="TextBox 82"/>
            <p:cNvSpPr txBox="1"/>
            <p:nvPr/>
          </p:nvSpPr>
          <p:spPr>
            <a:xfrm>
              <a:off x="3028319" y="3046902"/>
              <a:ext cx="499193" cy="246221"/>
            </a:xfrm>
            <a:prstGeom prst="rect">
              <a:avLst/>
            </a:prstGeom>
            <a:noFill/>
          </p:spPr>
          <p:txBody>
            <a:bodyPr wrap="none" rtlCol="0">
              <a:spAutoFit/>
            </a:bodyPr>
            <a:lstStyle/>
            <a:p>
              <a:r>
                <a:rPr lang="en-US" sz="950" dirty="0" smtClean="0"/>
                <a:t>EDWS</a:t>
              </a:r>
              <a:endParaRPr lang="en-US" sz="950" dirty="0"/>
            </a:p>
          </p:txBody>
        </p:sp>
        <p:sp>
          <p:nvSpPr>
            <p:cNvPr id="84" name="TextBox 83"/>
            <p:cNvSpPr txBox="1"/>
            <p:nvPr/>
          </p:nvSpPr>
          <p:spPr>
            <a:xfrm>
              <a:off x="5355999" y="3046902"/>
              <a:ext cx="841039" cy="238527"/>
            </a:xfrm>
            <a:prstGeom prst="rect">
              <a:avLst/>
            </a:prstGeom>
            <a:noFill/>
          </p:spPr>
          <p:txBody>
            <a:bodyPr wrap="none" rtlCol="0">
              <a:spAutoFit/>
            </a:bodyPr>
            <a:lstStyle/>
            <a:p>
              <a:r>
                <a:rPr lang="en-US" sz="950" dirty="0" smtClean="0"/>
                <a:t>DOCUMENTS</a:t>
              </a:r>
              <a:endParaRPr lang="en-US" sz="950" dirty="0"/>
            </a:p>
          </p:txBody>
        </p:sp>
        <p:sp>
          <p:nvSpPr>
            <p:cNvPr id="85" name="TextBox 84"/>
            <p:cNvSpPr txBox="1"/>
            <p:nvPr/>
          </p:nvSpPr>
          <p:spPr>
            <a:xfrm>
              <a:off x="6288523" y="3046902"/>
              <a:ext cx="678341" cy="246221"/>
            </a:xfrm>
            <a:prstGeom prst="rect">
              <a:avLst/>
            </a:prstGeom>
            <a:noFill/>
          </p:spPr>
          <p:txBody>
            <a:bodyPr wrap="none" rtlCol="0">
              <a:spAutoFit/>
            </a:bodyPr>
            <a:lstStyle/>
            <a:p>
              <a:r>
                <a:rPr lang="en-US" sz="950" dirty="0" smtClean="0"/>
                <a:t>STORAGE</a:t>
              </a:r>
              <a:endParaRPr lang="en-US" sz="950" dirty="0"/>
            </a:p>
          </p:txBody>
        </p:sp>
        <p:sp>
          <p:nvSpPr>
            <p:cNvPr id="86" name="TextBox 85"/>
            <p:cNvSpPr txBox="1"/>
            <p:nvPr/>
          </p:nvSpPr>
          <p:spPr>
            <a:xfrm>
              <a:off x="7048688" y="3046902"/>
              <a:ext cx="598316" cy="246221"/>
            </a:xfrm>
            <a:prstGeom prst="rect">
              <a:avLst/>
            </a:prstGeom>
            <a:noFill/>
          </p:spPr>
          <p:txBody>
            <a:bodyPr wrap="none" rtlCol="0">
              <a:spAutoFit/>
            </a:bodyPr>
            <a:lstStyle/>
            <a:p>
              <a:r>
                <a:rPr lang="en-US" sz="950" dirty="0" smtClean="0"/>
                <a:t>SEARCH</a:t>
              </a:r>
              <a:endParaRPr lang="en-US" sz="950" dirty="0"/>
            </a:p>
          </p:txBody>
        </p:sp>
        <p:sp>
          <p:nvSpPr>
            <p:cNvPr id="87" name="TextBox 86"/>
            <p:cNvSpPr txBox="1"/>
            <p:nvPr/>
          </p:nvSpPr>
          <p:spPr>
            <a:xfrm>
              <a:off x="8096439" y="3046902"/>
              <a:ext cx="644465" cy="246221"/>
            </a:xfrm>
            <a:prstGeom prst="rect">
              <a:avLst/>
            </a:prstGeom>
            <a:noFill/>
          </p:spPr>
          <p:txBody>
            <a:bodyPr wrap="none" rtlCol="0">
              <a:spAutoFit/>
            </a:bodyPr>
            <a:lstStyle/>
            <a:p>
              <a:r>
                <a:rPr lang="en-US" sz="950" dirty="0" smtClean="0"/>
                <a:t>ARCHIVE</a:t>
              </a:r>
              <a:endParaRPr lang="en-US" sz="950" dirty="0"/>
            </a:p>
          </p:txBody>
        </p:sp>
        <p:sp>
          <p:nvSpPr>
            <p:cNvPr id="88" name="TextBox 87"/>
            <p:cNvSpPr txBox="1"/>
            <p:nvPr/>
          </p:nvSpPr>
          <p:spPr>
            <a:xfrm>
              <a:off x="2925790" y="43166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89" name="TextBox 88"/>
            <p:cNvSpPr txBox="1"/>
            <p:nvPr/>
          </p:nvSpPr>
          <p:spPr>
            <a:xfrm>
              <a:off x="4581300" y="43166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90" name="TextBox 89"/>
            <p:cNvSpPr txBox="1"/>
            <p:nvPr/>
          </p:nvSpPr>
          <p:spPr>
            <a:xfrm>
              <a:off x="7080080" y="4316648"/>
              <a:ext cx="1477247" cy="238527"/>
            </a:xfrm>
            <a:prstGeom prst="rect">
              <a:avLst/>
            </a:prstGeom>
            <a:noFill/>
          </p:spPr>
          <p:txBody>
            <a:bodyPr wrap="none" rtlCol="0">
              <a:spAutoFit/>
            </a:bodyPr>
            <a:lstStyle/>
            <a:p>
              <a:r>
                <a:rPr lang="en-US" sz="950" dirty="0" smtClean="0"/>
                <a:t>EXTERNAL DATA SOURCES</a:t>
              </a:r>
              <a:endParaRPr lang="en-US" sz="950" dirty="0"/>
            </a:p>
          </p:txBody>
        </p:sp>
        <p:sp>
          <p:nvSpPr>
            <p:cNvPr id="91" name="&quot;No&quot; Symbol 90"/>
            <p:cNvSpPr/>
            <p:nvPr/>
          </p:nvSpPr>
          <p:spPr>
            <a:xfrm>
              <a:off x="7189287" y="3251927"/>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quot;No&quot; Symbol 91"/>
            <p:cNvSpPr/>
            <p:nvPr/>
          </p:nvSpPr>
          <p:spPr>
            <a:xfrm>
              <a:off x="5571582" y="3222284"/>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quot;No&quot; Symbol 92"/>
            <p:cNvSpPr/>
            <p:nvPr/>
          </p:nvSpPr>
          <p:spPr>
            <a:xfrm>
              <a:off x="4195777" y="3239229"/>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quot;No&quot; Symbol 93"/>
            <p:cNvSpPr/>
            <p:nvPr/>
          </p:nvSpPr>
          <p:spPr>
            <a:xfrm>
              <a:off x="3273534" y="323075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quot;No&quot; Symbol 94"/>
            <p:cNvSpPr/>
            <p:nvPr/>
          </p:nvSpPr>
          <p:spPr>
            <a:xfrm>
              <a:off x="3206709" y="2300435"/>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quot;No&quot; Symbol 95"/>
            <p:cNvSpPr/>
            <p:nvPr/>
          </p:nvSpPr>
          <p:spPr>
            <a:xfrm>
              <a:off x="5873652" y="23418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7" name="&quot;No&quot; Symbol 96"/>
            <p:cNvSpPr/>
            <p:nvPr/>
          </p:nvSpPr>
          <p:spPr>
            <a:xfrm>
              <a:off x="6508939" y="23049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 name="&quot;No&quot; Symbol 97"/>
            <p:cNvSpPr/>
            <p:nvPr/>
          </p:nvSpPr>
          <p:spPr>
            <a:xfrm>
              <a:off x="7022976" y="23557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9" name="&quot;No&quot; Symbol 98"/>
            <p:cNvSpPr/>
            <p:nvPr/>
          </p:nvSpPr>
          <p:spPr>
            <a:xfrm>
              <a:off x="7227079" y="2321893"/>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0" name="Straight Connector 99"/>
            <p:cNvCxnSpPr/>
            <p:nvPr/>
          </p:nvCxnSpPr>
          <p:spPr>
            <a:xfrm flipV="1">
              <a:off x="3122348" y="1819710"/>
              <a:ext cx="0" cy="665257"/>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126" idx="2"/>
              <a:endCxn id="95" idx="0"/>
            </p:cNvCxnSpPr>
            <p:nvPr/>
          </p:nvCxnSpPr>
          <p:spPr>
            <a:xfrm rot="5400000">
              <a:off x="4049618" y="1055849"/>
              <a:ext cx="484830" cy="2004342"/>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120" idx="2"/>
              <a:endCxn id="98" idx="0"/>
            </p:cNvCxnSpPr>
            <p:nvPr/>
          </p:nvCxnSpPr>
          <p:spPr>
            <a:xfrm rot="16200000" flipH="1">
              <a:off x="4891864" y="141494"/>
              <a:ext cx="540155" cy="3888375"/>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rot="5400000">
              <a:off x="3586599" y="1672176"/>
              <a:ext cx="685760" cy="97261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4963583" y="1790700"/>
              <a:ext cx="0" cy="635000"/>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5" name="Elbow Connector 104"/>
            <p:cNvCxnSpPr/>
            <p:nvPr/>
          </p:nvCxnSpPr>
          <p:spPr>
            <a:xfrm rot="5400000">
              <a:off x="5385498" y="1449282"/>
              <a:ext cx="638812" cy="1312197"/>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32" idx="2"/>
              <a:endCxn id="143" idx="0"/>
            </p:cNvCxnSpPr>
            <p:nvPr/>
          </p:nvCxnSpPr>
          <p:spPr>
            <a:xfrm rot="5400000">
              <a:off x="6246615" y="1360924"/>
              <a:ext cx="688408" cy="1597770"/>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35" idx="2"/>
              <a:endCxn id="96" idx="0"/>
            </p:cNvCxnSpPr>
            <p:nvPr/>
          </p:nvCxnSpPr>
          <p:spPr>
            <a:xfrm rot="5400000">
              <a:off x="6924478" y="847933"/>
              <a:ext cx="526255" cy="2461599"/>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593681" y="1756843"/>
              <a:ext cx="0" cy="5333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7309114" y="1756843"/>
              <a:ext cx="0" cy="5587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5400000">
              <a:off x="7482418" y="1845731"/>
              <a:ext cx="698500" cy="69003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207014" y="3291409"/>
              <a:ext cx="0" cy="518583"/>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p:nvPr/>
          </p:nvCxnSpPr>
          <p:spPr>
            <a:xfrm rot="16200000" flipV="1">
              <a:off x="4371605" y="2377906"/>
              <a:ext cx="412087" cy="2441921"/>
            </a:xfrm>
            <a:prstGeom prst="bentConnector3">
              <a:avLst>
                <a:gd name="adj1" fmla="val 39727"/>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53" idx="0"/>
              <a:endCxn id="93" idx="4"/>
            </p:cNvCxnSpPr>
            <p:nvPr/>
          </p:nvCxnSpPr>
          <p:spPr>
            <a:xfrm rot="16200000" flipV="1">
              <a:off x="5964092" y="1720374"/>
              <a:ext cx="188565" cy="3558887"/>
            </a:xfrm>
            <a:prstGeom prst="bentConnector3">
              <a:avLst>
                <a:gd name="adj1" fmla="val -388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p:nvPr/>
          </p:nvCxnSpPr>
          <p:spPr>
            <a:xfrm flipV="1">
              <a:off x="4442883" y="3354726"/>
              <a:ext cx="1211852" cy="472201"/>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86714" y="3259661"/>
              <a:ext cx="0" cy="503765"/>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5400000" flipH="1" flipV="1">
              <a:off x="5166402" y="2304255"/>
              <a:ext cx="436448" cy="236759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endCxn id="91" idx="4"/>
            </p:cNvCxnSpPr>
            <p:nvPr/>
          </p:nvCxnSpPr>
          <p:spPr>
            <a:xfrm flipV="1">
              <a:off x="6170083" y="3418233"/>
              <a:ext cx="1102357" cy="427327"/>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Elbow Connector 117"/>
            <p:cNvCxnSpPr>
              <a:endCxn id="81" idx="2"/>
            </p:cNvCxnSpPr>
            <p:nvPr/>
          </p:nvCxnSpPr>
          <p:spPr>
            <a:xfrm rot="10800000">
              <a:off x="4994019" y="3293124"/>
              <a:ext cx="433114" cy="742937"/>
            </a:xfrm>
            <a:prstGeom prst="bentConnector2">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2753782" y="947088"/>
              <a:ext cx="927943" cy="868517"/>
              <a:chOff x="1490133" y="947092"/>
              <a:chExt cx="927943" cy="868517"/>
            </a:xfrm>
          </p:grpSpPr>
          <p:sp>
            <p:nvSpPr>
              <p:cNvPr id="120" name="Rounded Rectangle 11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1" name="Picture 12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2" name="Group 121"/>
            <p:cNvGrpSpPr/>
            <p:nvPr/>
          </p:nvGrpSpPr>
          <p:grpSpPr>
            <a:xfrm>
              <a:off x="3795182" y="947088"/>
              <a:ext cx="927943" cy="868517"/>
              <a:chOff x="1490133" y="947092"/>
              <a:chExt cx="927943" cy="868517"/>
            </a:xfrm>
          </p:grpSpPr>
          <p:sp>
            <p:nvSpPr>
              <p:cNvPr id="123" name="Rounded Rectangle 12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5" name="Group 124"/>
            <p:cNvGrpSpPr/>
            <p:nvPr/>
          </p:nvGrpSpPr>
          <p:grpSpPr>
            <a:xfrm>
              <a:off x="4830232" y="947088"/>
              <a:ext cx="927943" cy="868517"/>
              <a:chOff x="1490133" y="947092"/>
              <a:chExt cx="927943" cy="868517"/>
            </a:xfrm>
          </p:grpSpPr>
          <p:sp>
            <p:nvSpPr>
              <p:cNvPr id="126" name="Rounded Rectangle 12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7" name="Picture 12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8" name="Group 127"/>
            <p:cNvGrpSpPr/>
            <p:nvPr/>
          </p:nvGrpSpPr>
          <p:grpSpPr>
            <a:xfrm>
              <a:off x="5871632" y="947088"/>
              <a:ext cx="927943" cy="868517"/>
              <a:chOff x="1490133" y="947092"/>
              <a:chExt cx="927943" cy="868517"/>
            </a:xfrm>
          </p:grpSpPr>
          <p:sp>
            <p:nvSpPr>
              <p:cNvPr id="129" name="Rounded Rectangle 12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0" name="Picture 12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1" name="Group 130"/>
            <p:cNvGrpSpPr/>
            <p:nvPr/>
          </p:nvGrpSpPr>
          <p:grpSpPr>
            <a:xfrm>
              <a:off x="6925732" y="947088"/>
              <a:ext cx="927943" cy="868517"/>
              <a:chOff x="1490133" y="947092"/>
              <a:chExt cx="927943" cy="868517"/>
            </a:xfrm>
          </p:grpSpPr>
          <p:sp>
            <p:nvSpPr>
              <p:cNvPr id="132" name="Rounded Rectangle 13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3" name="Picture 13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4" name="Group 133"/>
            <p:cNvGrpSpPr/>
            <p:nvPr/>
          </p:nvGrpSpPr>
          <p:grpSpPr>
            <a:xfrm>
              <a:off x="7954432" y="947088"/>
              <a:ext cx="927943" cy="868517"/>
              <a:chOff x="1490133" y="947092"/>
              <a:chExt cx="927943" cy="868517"/>
            </a:xfrm>
          </p:grpSpPr>
          <p:sp>
            <p:nvSpPr>
              <p:cNvPr id="135" name="Rounded Rectangle 13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6" name="Picture 13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pic>
          <p:nvPicPr>
            <p:cNvPr id="137" name="Picture 136"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857" y="2454417"/>
              <a:ext cx="673100" cy="673100"/>
            </a:xfrm>
            <a:prstGeom prst="rect">
              <a:avLst/>
            </a:prstGeom>
          </p:spPr>
        </p:pic>
        <p:pic>
          <p:nvPicPr>
            <p:cNvPr id="138" name="Picture 137"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488690"/>
              <a:ext cx="268534" cy="302102"/>
            </a:xfrm>
            <a:prstGeom prst="rect">
              <a:avLst/>
            </a:prstGeom>
          </p:spPr>
        </p:pic>
        <p:pic>
          <p:nvPicPr>
            <p:cNvPr id="139" name="Picture 138"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488690"/>
              <a:ext cx="268534" cy="302102"/>
            </a:xfrm>
            <a:prstGeom prst="rect">
              <a:avLst/>
            </a:prstGeom>
          </p:spPr>
        </p:pic>
        <p:pic>
          <p:nvPicPr>
            <p:cNvPr id="140" name="Picture 139"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807785"/>
              <a:ext cx="268534" cy="302102"/>
            </a:xfrm>
            <a:prstGeom prst="rect">
              <a:avLst/>
            </a:prstGeom>
          </p:spPr>
        </p:pic>
        <p:pic>
          <p:nvPicPr>
            <p:cNvPr id="141" name="Picture 140"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807785"/>
              <a:ext cx="268534" cy="302102"/>
            </a:xfrm>
            <a:prstGeom prst="rect">
              <a:avLst/>
            </a:prstGeom>
          </p:spPr>
        </p:pic>
        <p:pic>
          <p:nvPicPr>
            <p:cNvPr id="142" name="Picture 141"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57" y="2501365"/>
              <a:ext cx="623358" cy="590550"/>
            </a:xfrm>
            <a:prstGeom prst="rect">
              <a:avLst/>
            </a:prstGeom>
          </p:spPr>
        </p:pic>
        <p:pic>
          <p:nvPicPr>
            <p:cNvPr id="143" name="Picture 142" descr="document_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22" y="2504013"/>
              <a:ext cx="693223" cy="706060"/>
            </a:xfrm>
            <a:prstGeom prst="rect">
              <a:avLst/>
            </a:prstGeom>
          </p:spPr>
        </p:pic>
        <p:pic>
          <p:nvPicPr>
            <p:cNvPr id="144" name="Picture 143" descr="sto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296" y="2504028"/>
              <a:ext cx="576619" cy="576619"/>
            </a:xfrm>
            <a:prstGeom prst="rect">
              <a:avLst/>
            </a:prstGeom>
          </p:spPr>
        </p:pic>
        <p:pic>
          <p:nvPicPr>
            <p:cNvPr id="145" name="Picture 144" descr="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6056" y="2514294"/>
              <a:ext cx="558800" cy="558800"/>
            </a:xfrm>
            <a:prstGeom prst="rect">
              <a:avLst/>
            </a:prstGeom>
          </p:spPr>
        </p:pic>
        <p:pic>
          <p:nvPicPr>
            <p:cNvPr id="146" name="Picture 145" descr="arch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9889" y="2492066"/>
              <a:ext cx="512462" cy="590445"/>
            </a:xfrm>
            <a:prstGeom prst="rect">
              <a:avLst/>
            </a:prstGeom>
          </p:spPr>
        </p:pic>
        <p:sp>
          <p:nvSpPr>
            <p:cNvPr id="147" name="&quot;No&quot; Symbol 146"/>
            <p:cNvSpPr/>
            <p:nvPr/>
          </p:nvSpPr>
          <p:spPr>
            <a:xfrm>
              <a:off x="8151741" y="2591326"/>
              <a:ext cx="382996" cy="38299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8" name="Picture 147"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4138" y="3677546"/>
              <a:ext cx="722387" cy="689551"/>
            </a:xfrm>
            <a:prstGeom prst="rect">
              <a:avLst/>
            </a:prstGeom>
          </p:spPr>
        </p:pic>
        <p:pic>
          <p:nvPicPr>
            <p:cNvPr id="149" name="Picture 148"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1538" y="3677546"/>
              <a:ext cx="722387" cy="689551"/>
            </a:xfrm>
            <a:prstGeom prst="rect">
              <a:avLst/>
            </a:prstGeom>
          </p:spPr>
        </p:pic>
        <p:pic>
          <p:nvPicPr>
            <p:cNvPr id="150" name="Picture 149"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0399" y="3637700"/>
              <a:ext cx="438150" cy="525780"/>
            </a:xfrm>
            <a:prstGeom prst="rect">
              <a:avLst/>
            </a:prstGeom>
          </p:spPr>
        </p:pic>
        <p:pic>
          <p:nvPicPr>
            <p:cNvPr id="151" name="Picture 150"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5299" y="3735067"/>
              <a:ext cx="438150" cy="525780"/>
            </a:xfrm>
            <a:prstGeom prst="rect">
              <a:avLst/>
            </a:prstGeom>
          </p:spPr>
        </p:pic>
        <p:pic>
          <p:nvPicPr>
            <p:cNvPr id="152" name="Picture 151"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4433" y="3828201"/>
              <a:ext cx="438150" cy="525780"/>
            </a:xfrm>
            <a:prstGeom prst="rect">
              <a:avLst/>
            </a:prstGeom>
          </p:spPr>
        </p:pic>
        <p:pic>
          <p:nvPicPr>
            <p:cNvPr id="153" name="Picture 152" descr="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9550" y="3594100"/>
              <a:ext cx="1236533" cy="755051"/>
            </a:xfrm>
            <a:prstGeom prst="rect">
              <a:avLst/>
            </a:prstGeom>
          </p:spPr>
        </p:pic>
      </p:grpSp>
    </p:spTree>
    <p:extLst>
      <p:ext uri="{BB962C8B-B14F-4D97-AF65-F5344CB8AC3E}">
        <p14:creationId xmlns:p14="http://schemas.microsoft.com/office/powerpoint/2010/main" val="119600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Quick and easy to get to data</a:t>
            </a:r>
          </a:p>
          <a:p>
            <a:r>
              <a:rPr lang="en-US" dirty="0" smtClean="0"/>
              <a:t>See how data clusters</a:t>
            </a:r>
          </a:p>
          <a:p>
            <a:r>
              <a:rPr lang="en-US" dirty="0" smtClean="0"/>
              <a:t>Integrated in a number of BI tools</a:t>
            </a:r>
          </a:p>
          <a:p>
            <a:r>
              <a:rPr lang="en-US" dirty="0" smtClean="0"/>
              <a:t>Fully compatible with Open Source </a:t>
            </a:r>
            <a:r>
              <a:rPr lang="en-US" dirty="0" err="1" smtClean="0"/>
              <a:t>Solr</a:t>
            </a:r>
            <a:r>
              <a:rPr lang="en-US" dirty="0" smtClean="0"/>
              <a:t> (so lots of tools for </a:t>
            </a:r>
            <a:r>
              <a:rPr lang="en-US" dirty="0" err="1" smtClean="0"/>
              <a:t>Solr</a:t>
            </a:r>
            <a:r>
              <a:rPr lang="en-US" dirty="0" smtClean="0"/>
              <a:t> work)</a:t>
            </a:r>
            <a:endParaRPr lang="en-US" dirty="0"/>
          </a:p>
        </p:txBody>
      </p:sp>
      <p:sp>
        <p:nvSpPr>
          <p:cNvPr id="4" name="Title 3"/>
          <p:cNvSpPr>
            <a:spLocks noGrp="1"/>
          </p:cNvSpPr>
          <p:nvPr>
            <p:ph type="title"/>
          </p:nvPr>
        </p:nvSpPr>
        <p:spPr/>
        <p:txBody>
          <a:bodyPr/>
          <a:lstStyle/>
          <a:p>
            <a:r>
              <a:rPr lang="en-US" dirty="0" smtClean="0"/>
              <a:t>Cloudera Search</a:t>
            </a:r>
            <a:endParaRPr lang="en-US" dirty="0"/>
          </a:p>
        </p:txBody>
      </p:sp>
    </p:spTree>
    <p:extLst>
      <p:ext uri="{BB962C8B-B14F-4D97-AF65-F5344CB8AC3E}">
        <p14:creationId xmlns:p14="http://schemas.microsoft.com/office/powerpoint/2010/main" val="42375480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Multiple familiar </a:t>
            </a:r>
            <a:r>
              <a:rPr lang="en-US" dirty="0"/>
              <a:t>d</a:t>
            </a:r>
            <a:r>
              <a:rPr lang="en-US" dirty="0" smtClean="0"/>
              <a:t>ata query paths </a:t>
            </a:r>
          </a:p>
          <a:p>
            <a:pPr lvl="1"/>
            <a:r>
              <a:rPr lang="en-US" dirty="0" smtClean="0"/>
              <a:t>File, Interactive SQL, Faceted Text Search</a:t>
            </a:r>
          </a:p>
          <a:p>
            <a:pPr lvl="1"/>
            <a:r>
              <a:rPr lang="en-US" i="1" dirty="0" smtClean="0"/>
              <a:t>Analytics (packaged and custom)</a:t>
            </a:r>
          </a:p>
          <a:p>
            <a:pPr lvl="1"/>
            <a:endParaRPr lang="en-US" i="1" dirty="0" smtClean="0"/>
          </a:p>
          <a:p>
            <a:r>
              <a:rPr lang="en-US" dirty="0" smtClean="0"/>
              <a:t>Easy Data Ingest and Transformation</a:t>
            </a:r>
          </a:p>
          <a:p>
            <a:endParaRPr lang="en-US" i="1"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25269391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 Security </a:t>
            </a:r>
            <a:r>
              <a:rPr lang="en-US" dirty="0" smtClean="0"/>
              <a:t>- Authentication and </a:t>
            </a:r>
            <a:r>
              <a:rPr lang="en-US" dirty="0"/>
              <a:t>Authorization </a:t>
            </a:r>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429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Comprehensive Security and Governance</a:t>
            </a:r>
            <a:endParaRPr lang="en-US" dirty="0">
              <a:solidFill>
                <a:srgbClr val="404040"/>
              </a:solidFill>
            </a:endParaRPr>
          </a:p>
        </p:txBody>
      </p:sp>
      <p:sp>
        <p:nvSpPr>
          <p:cNvPr id="4" name="Slide Number Placeholder 3"/>
          <p:cNvSpPr>
            <a:spLocks noGrp="1"/>
          </p:cNvSpPr>
          <p:nvPr>
            <p:ph type="sldNum" sz="quarter" idx="4294967295"/>
          </p:nvPr>
        </p:nvSpPr>
        <p:spPr>
          <a:xfrm>
            <a:off x="0" y="4767263"/>
            <a:ext cx="560388" cy="274637"/>
          </a:xfrm>
          <a:prstGeom prst="rect">
            <a:avLst/>
          </a:prstGeom>
        </p:spPr>
        <p:txBody>
          <a:bodyPr/>
          <a:lstStyle/>
          <a:p>
            <a:fld id="{E88813DA-8D06-F14C-8552-E6A9180E361F}" type="slidenum">
              <a:rPr lang="en-US" smtClean="0"/>
              <a:pPr/>
              <a:t>33</a:t>
            </a:fld>
            <a:endParaRPr lang="en-US" dirty="0"/>
          </a:p>
        </p:txBody>
      </p:sp>
      <p:cxnSp>
        <p:nvCxnSpPr>
          <p:cNvPr id="7" name="Straight Connector 6"/>
          <p:cNvCxnSpPr/>
          <p:nvPr/>
        </p:nvCxnSpPr>
        <p:spPr>
          <a:xfrm>
            <a:off x="4075611"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08663"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00503"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33555"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290560"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23612"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68137"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01189"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455093" y="1123952"/>
            <a:ext cx="1913639" cy="2494207"/>
          </a:xfrm>
          <a:prstGeom prst="roundRect">
            <a:avLst>
              <a:gd name="adj" fmla="val 3348"/>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300" dirty="0"/>
          </a:p>
        </p:txBody>
      </p:sp>
      <p:sp>
        <p:nvSpPr>
          <p:cNvPr id="16" name="Rounded Rectangle 15"/>
          <p:cNvSpPr/>
          <p:nvPr/>
        </p:nvSpPr>
        <p:spPr>
          <a:xfrm>
            <a:off x="2556763" y="1123951"/>
            <a:ext cx="1913639" cy="2494208"/>
          </a:xfrm>
          <a:prstGeom prst="roundRect">
            <a:avLst>
              <a:gd name="adj" fmla="val 3348"/>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7" name="Rounded Rectangle 16"/>
          <p:cNvSpPr/>
          <p:nvPr/>
        </p:nvSpPr>
        <p:spPr>
          <a:xfrm>
            <a:off x="4658432" y="1123951"/>
            <a:ext cx="1913639" cy="2494208"/>
          </a:xfrm>
          <a:prstGeom prst="roundRect">
            <a:avLst>
              <a:gd name="adj" fmla="val 3348"/>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8" name="Rounded Rectangle 17"/>
          <p:cNvSpPr/>
          <p:nvPr/>
        </p:nvSpPr>
        <p:spPr>
          <a:xfrm>
            <a:off x="6760101" y="1123951"/>
            <a:ext cx="1913639" cy="2494209"/>
          </a:xfrm>
          <a:prstGeom prst="roundRect">
            <a:avLst>
              <a:gd name="adj" fmla="val 3348"/>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9" name="TextBox 18"/>
          <p:cNvSpPr txBox="1"/>
          <p:nvPr/>
        </p:nvSpPr>
        <p:spPr>
          <a:xfrm>
            <a:off x="455093" y="1292980"/>
            <a:ext cx="1913639" cy="2200602"/>
          </a:xfrm>
          <a:prstGeom prst="rect">
            <a:avLst/>
          </a:prstGeom>
          <a:noFill/>
        </p:spPr>
        <p:txBody>
          <a:bodyPr wrap="square" rtlCol="0">
            <a:spAutoFit/>
          </a:bodyPr>
          <a:lstStyle/>
          <a:p>
            <a:pPr algn="ctr">
              <a:spcAft>
                <a:spcPts val="600"/>
              </a:spcAft>
            </a:pPr>
            <a:r>
              <a:rPr lang="en-US" sz="2000" b="1" dirty="0" smtClean="0">
                <a:solidFill>
                  <a:schemeClr val="bg1"/>
                </a:solidFill>
              </a:rPr>
              <a:t>Perimeter</a:t>
            </a:r>
            <a:endParaRPr lang="en-US" sz="1400" b="1" dirty="0">
              <a:solidFill>
                <a:schemeClr val="bg1"/>
              </a:solidFill>
            </a:endParaRPr>
          </a:p>
          <a:p>
            <a:pPr algn="ctr"/>
            <a:r>
              <a:rPr lang="en-US" sz="1400" dirty="0" smtClean="0">
                <a:solidFill>
                  <a:schemeClr val="bg1"/>
                </a:solidFill>
              </a:rPr>
              <a:t>Guarding access to the cluster itself</a:t>
            </a:r>
          </a:p>
          <a:p>
            <a:endParaRPr lang="en-US" sz="1200" dirty="0" smtClean="0">
              <a:solidFill>
                <a:schemeClr val="bg1"/>
              </a:solidFill>
            </a:endParaRP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Authentication</a:t>
            </a:r>
          </a:p>
          <a:p>
            <a:pPr algn="ctr"/>
            <a:r>
              <a:rPr lang="en-US" sz="1200" dirty="0" smtClean="0">
                <a:solidFill>
                  <a:schemeClr val="bg1"/>
                </a:solidFill>
              </a:rPr>
              <a:t>Network isolation</a:t>
            </a:r>
          </a:p>
          <a:p>
            <a:pPr algn="ctr"/>
            <a:endParaRPr lang="en-US" sz="1200" dirty="0">
              <a:solidFill>
                <a:schemeClr val="bg1"/>
              </a:solidFill>
            </a:endParaRPr>
          </a:p>
        </p:txBody>
      </p:sp>
      <p:sp>
        <p:nvSpPr>
          <p:cNvPr id="20" name="TextBox 19"/>
          <p:cNvSpPr txBox="1"/>
          <p:nvPr/>
        </p:nvSpPr>
        <p:spPr>
          <a:xfrm>
            <a:off x="2556762"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Data</a:t>
            </a:r>
            <a:endParaRPr lang="en-US" sz="1400" b="1" dirty="0">
              <a:solidFill>
                <a:schemeClr val="bg1"/>
              </a:solidFill>
            </a:endParaRPr>
          </a:p>
          <a:p>
            <a:pPr algn="ctr"/>
            <a:r>
              <a:rPr lang="en-US" sz="1400" dirty="0" smtClean="0">
                <a:solidFill>
                  <a:schemeClr val="bg1"/>
                </a:solidFill>
              </a:rPr>
              <a:t>Protecting data in the cluster from unauthorized visibility</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Encryption, Tokenization,</a:t>
            </a:r>
          </a:p>
          <a:p>
            <a:pPr algn="ctr"/>
            <a:r>
              <a:rPr lang="en-US" sz="1200" dirty="0" smtClean="0">
                <a:solidFill>
                  <a:schemeClr val="bg1"/>
                </a:solidFill>
              </a:rPr>
              <a:t>Data masking</a:t>
            </a:r>
          </a:p>
          <a:p>
            <a:pPr algn="ctr"/>
            <a:endParaRPr lang="en-US" sz="1200" dirty="0">
              <a:solidFill>
                <a:schemeClr val="bg1"/>
              </a:solidFill>
            </a:endParaRPr>
          </a:p>
        </p:txBody>
      </p:sp>
      <p:sp>
        <p:nvSpPr>
          <p:cNvPr id="21" name="TextBox 20"/>
          <p:cNvSpPr txBox="1"/>
          <p:nvPr/>
        </p:nvSpPr>
        <p:spPr>
          <a:xfrm>
            <a:off x="4658431"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Access</a:t>
            </a:r>
            <a:endParaRPr lang="en-US" sz="1400" b="1" dirty="0">
              <a:solidFill>
                <a:schemeClr val="bg1"/>
              </a:solidFill>
            </a:endParaRPr>
          </a:p>
          <a:p>
            <a:pPr algn="ctr"/>
            <a:r>
              <a:rPr lang="en-US" sz="1400" dirty="0" smtClean="0">
                <a:solidFill>
                  <a:schemeClr val="bg1"/>
                </a:solidFill>
              </a:rPr>
              <a:t>Defining what users and applications can do with data</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Permissions</a:t>
            </a:r>
          </a:p>
          <a:p>
            <a:pPr algn="ctr"/>
            <a:r>
              <a:rPr lang="en-US" sz="1200" dirty="0" smtClean="0">
                <a:solidFill>
                  <a:schemeClr val="bg1"/>
                </a:solidFill>
              </a:rPr>
              <a:t>Authorization</a:t>
            </a:r>
          </a:p>
          <a:p>
            <a:pPr algn="ctr"/>
            <a:endParaRPr lang="en-US" sz="1200" dirty="0">
              <a:solidFill>
                <a:schemeClr val="bg1"/>
              </a:solidFill>
            </a:endParaRPr>
          </a:p>
        </p:txBody>
      </p:sp>
      <p:sp>
        <p:nvSpPr>
          <p:cNvPr id="22" name="TextBox 21"/>
          <p:cNvSpPr txBox="1"/>
          <p:nvPr/>
        </p:nvSpPr>
        <p:spPr>
          <a:xfrm>
            <a:off x="6760100"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Visibility</a:t>
            </a:r>
            <a:endParaRPr lang="en-US" sz="1400" b="1" dirty="0">
              <a:solidFill>
                <a:schemeClr val="bg1"/>
              </a:solidFill>
            </a:endParaRPr>
          </a:p>
          <a:p>
            <a:pPr algn="ctr"/>
            <a:r>
              <a:rPr lang="en-US" sz="1400" dirty="0" smtClean="0">
                <a:solidFill>
                  <a:schemeClr val="bg1"/>
                </a:solidFill>
              </a:rPr>
              <a:t>Reporting on where data came from and how it’s being used</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Auditing</a:t>
            </a:r>
          </a:p>
          <a:p>
            <a:pPr algn="ctr"/>
            <a:r>
              <a:rPr lang="en-US" sz="1200" dirty="0" smtClean="0">
                <a:solidFill>
                  <a:schemeClr val="bg1"/>
                </a:solidFill>
              </a:rPr>
              <a:t>Lineage</a:t>
            </a:r>
          </a:p>
          <a:p>
            <a:pPr algn="ctr"/>
            <a:endParaRPr lang="en-US" sz="1200" dirty="0">
              <a:solidFill>
                <a:schemeClr val="bg1"/>
              </a:solidFill>
            </a:endParaRPr>
          </a:p>
        </p:txBody>
      </p:sp>
      <p:sp>
        <p:nvSpPr>
          <p:cNvPr id="23" name="Rounded Rectangle 22"/>
          <p:cNvSpPr/>
          <p:nvPr/>
        </p:nvSpPr>
        <p:spPr>
          <a:xfrm>
            <a:off x="4658432" y="3801033"/>
            <a:ext cx="1913639" cy="609595"/>
          </a:xfrm>
          <a:prstGeom prst="roundRect">
            <a:avLst>
              <a:gd name="adj" fmla="val 7999"/>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Sentry</a:t>
            </a:r>
            <a:endParaRPr lang="en-US" sz="1200" b="1" dirty="0">
              <a:solidFill>
                <a:schemeClr val="bg1"/>
              </a:solidFill>
            </a:endParaRPr>
          </a:p>
        </p:txBody>
      </p:sp>
      <p:sp>
        <p:nvSpPr>
          <p:cNvPr id="24" name="Rounded Rectangle 23"/>
          <p:cNvSpPr/>
          <p:nvPr/>
        </p:nvSpPr>
        <p:spPr>
          <a:xfrm>
            <a:off x="455093" y="3801033"/>
            <a:ext cx="1913639" cy="609595"/>
          </a:xfrm>
          <a:prstGeom prst="roundRect">
            <a:avLst>
              <a:gd name="adj" fmla="val 9427"/>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 Kerberos | AD/LDAP</a:t>
            </a:r>
            <a:endParaRPr lang="en-US" sz="1200" dirty="0"/>
          </a:p>
        </p:txBody>
      </p:sp>
      <p:sp>
        <p:nvSpPr>
          <p:cNvPr id="25" name="Rounded Rectangle 24"/>
          <p:cNvSpPr/>
          <p:nvPr/>
        </p:nvSpPr>
        <p:spPr>
          <a:xfrm>
            <a:off x="6760099" y="3801033"/>
            <a:ext cx="1913639" cy="609595"/>
          </a:xfrm>
          <a:prstGeom prst="roundRect">
            <a:avLst>
              <a:gd name="adj" fmla="val 7999"/>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endParaRPr lang="en-US" sz="1200" dirty="0">
              <a:solidFill>
                <a:schemeClr val="bg1"/>
              </a:solidFill>
            </a:endParaRPr>
          </a:p>
        </p:txBody>
      </p:sp>
      <p:sp>
        <p:nvSpPr>
          <p:cNvPr id="26" name="Rounded Rectangle 25"/>
          <p:cNvSpPr/>
          <p:nvPr/>
        </p:nvSpPr>
        <p:spPr>
          <a:xfrm>
            <a:off x="2556761" y="3801033"/>
            <a:ext cx="1913639" cy="609595"/>
          </a:xfrm>
          <a:prstGeom prst="roundRect">
            <a:avLst>
              <a:gd name="adj" fmla="val 9427"/>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p>
          <a:p>
            <a:pPr algn="ctr"/>
            <a:r>
              <a:rPr lang="en-US" sz="1200" dirty="0" smtClean="0">
                <a:solidFill>
                  <a:schemeClr val="bg1"/>
                </a:solidFill>
              </a:rPr>
              <a:t>Certified Partners</a:t>
            </a:r>
            <a:endParaRPr lang="en-US" sz="1200" dirty="0">
              <a:solidFill>
                <a:schemeClr val="bg1"/>
              </a:solidFill>
            </a:endParaRPr>
          </a:p>
        </p:txBody>
      </p:sp>
    </p:spTree>
    <p:extLst>
      <p:ext uri="{BB962C8B-B14F-4D97-AF65-F5344CB8AC3E}">
        <p14:creationId xmlns:p14="http://schemas.microsoft.com/office/powerpoint/2010/main" val="223797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61536" y="1829907"/>
            <a:ext cx="3698836" cy="2750917"/>
          </a:xfrm>
          <a:prstGeom prst="rect">
            <a:avLst/>
          </a:prstGeom>
        </p:spPr>
      </p:pic>
      <p:sp>
        <p:nvSpPr>
          <p:cNvPr id="2" name="Title 1"/>
          <p:cNvSpPr>
            <a:spLocks noGrp="1"/>
          </p:cNvSpPr>
          <p:nvPr>
            <p:ph type="title"/>
          </p:nvPr>
        </p:nvSpPr>
        <p:spPr/>
        <p:txBody>
          <a:bodyPr/>
          <a:lstStyle/>
          <a:p>
            <a:r>
              <a:rPr lang="en-US" dirty="0" smtClean="0"/>
              <a:t>Apache Sentry: Key Capabilities</a:t>
            </a:r>
            <a:endParaRPr lang="en-US" dirty="0"/>
          </a:p>
        </p:txBody>
      </p:sp>
      <p:sp>
        <p:nvSpPr>
          <p:cNvPr id="5" name="TextBox 4"/>
          <p:cNvSpPr txBox="1"/>
          <p:nvPr/>
        </p:nvSpPr>
        <p:spPr>
          <a:xfrm>
            <a:off x="355599" y="855222"/>
            <a:ext cx="5717209" cy="2946961"/>
          </a:xfrm>
          <a:prstGeom prst="rect">
            <a:avLst/>
          </a:prstGeom>
          <a:noFill/>
        </p:spPr>
        <p:txBody>
          <a:bodyPr wrap="square" rtlCol="0">
            <a:spAutoFit/>
          </a:bodyPr>
          <a:lstStyle/>
          <a:p>
            <a:pPr>
              <a:spcAft>
                <a:spcPts val="600"/>
              </a:spcAft>
            </a:pPr>
            <a:r>
              <a:rPr lang="en-US" sz="2400" b="1" dirty="0" smtClean="0">
                <a:solidFill>
                  <a:schemeClr val="tx2"/>
                </a:solidFill>
              </a:rPr>
              <a:t>Fine-Grained </a:t>
            </a:r>
            <a:r>
              <a:rPr lang="en-US" sz="2400" b="1" dirty="0">
                <a:solidFill>
                  <a:schemeClr val="tx2"/>
                </a:solidFill>
              </a:rPr>
              <a:t>A</a:t>
            </a:r>
            <a:r>
              <a:rPr lang="en-US" sz="2400" b="1" dirty="0" smtClean="0">
                <a:solidFill>
                  <a:schemeClr val="tx2"/>
                </a:solidFill>
              </a:rPr>
              <a:t>uthorization</a:t>
            </a:r>
          </a:p>
          <a:p>
            <a:pPr marL="512763" indent="-285750">
              <a:spcAft>
                <a:spcPts val="600"/>
              </a:spcAft>
              <a:buFont typeface="Arial"/>
              <a:buChar char="•"/>
            </a:pPr>
            <a:r>
              <a:rPr lang="en-US" sz="1600" dirty="0" smtClean="0">
                <a:solidFill>
                  <a:schemeClr val="tx1">
                    <a:lumMod val="75000"/>
                    <a:lumOff val="25000"/>
                  </a:schemeClr>
                </a:solidFill>
              </a:rPr>
              <a:t>Specify security for SERVERS, DATABASES, TABLES, VIEWS, and Documents</a:t>
            </a:r>
          </a:p>
          <a:p>
            <a:r>
              <a:rPr lang="en-US" sz="2400" b="1" dirty="0" smtClean="0">
                <a:solidFill>
                  <a:srgbClr val="004D6F"/>
                </a:solidFill>
              </a:rPr>
              <a:t>Role-Based </a:t>
            </a:r>
            <a:r>
              <a:rPr lang="en-US" sz="2400" b="1" dirty="0">
                <a:solidFill>
                  <a:srgbClr val="004D6F"/>
                </a:solidFill>
              </a:rPr>
              <a:t>A</a:t>
            </a:r>
            <a:r>
              <a:rPr lang="en-US" sz="2400" b="1" dirty="0" smtClean="0">
                <a:solidFill>
                  <a:srgbClr val="004D6F"/>
                </a:solidFill>
              </a:rPr>
              <a:t>uthorization</a:t>
            </a:r>
          </a:p>
          <a:p>
            <a:pPr marL="512763" indent="-285750">
              <a:spcAft>
                <a:spcPts val="300"/>
              </a:spcAft>
              <a:buFont typeface="Arial"/>
              <a:buChar char="•"/>
            </a:pPr>
            <a:r>
              <a:rPr lang="en-US" sz="1600" dirty="0" smtClean="0">
                <a:solidFill>
                  <a:schemeClr val="tx1">
                    <a:lumMod val="75000"/>
                    <a:lumOff val="25000"/>
                  </a:schemeClr>
                </a:solidFill>
              </a:rPr>
              <a:t>SELECT, INSERT, TRANSFORM privileges</a:t>
            </a:r>
          </a:p>
          <a:p>
            <a:pPr marL="512763" indent="-285750">
              <a:spcAft>
                <a:spcPts val="300"/>
              </a:spcAft>
              <a:buFont typeface="Arial"/>
              <a:buChar char="•"/>
            </a:pPr>
            <a:r>
              <a:rPr lang="en-US" sz="1600" dirty="0" smtClean="0">
                <a:solidFill>
                  <a:schemeClr val="tx1">
                    <a:lumMod val="75000"/>
                    <a:lumOff val="25000"/>
                  </a:schemeClr>
                </a:solidFill>
              </a:rPr>
              <a:t>ALL privilege to modify or create tables, metadata, </a:t>
            </a:r>
            <a:r>
              <a:rPr lang="en-US" sz="1600" dirty="0" err="1" smtClean="0">
                <a:solidFill>
                  <a:schemeClr val="tx1">
                    <a:lumMod val="75000"/>
                    <a:lumOff val="25000"/>
                  </a:schemeClr>
                </a:solidFill>
              </a:rPr>
              <a:t>etc</a:t>
            </a:r>
            <a:endParaRPr lang="en-US" sz="1600" dirty="0" smtClean="0">
              <a:solidFill>
                <a:schemeClr val="tx1">
                  <a:lumMod val="75000"/>
                  <a:lumOff val="25000"/>
                </a:schemeClr>
              </a:solidFill>
            </a:endParaRPr>
          </a:p>
          <a:p>
            <a:r>
              <a:rPr lang="en-US" sz="2400" b="1" dirty="0" smtClean="0">
                <a:solidFill>
                  <a:srgbClr val="004D6F"/>
                </a:solidFill>
              </a:rPr>
              <a:t>Multitenant Administration</a:t>
            </a:r>
          </a:p>
          <a:p>
            <a:pPr marL="512763" indent="-285750">
              <a:spcAft>
                <a:spcPts val="300"/>
              </a:spcAft>
              <a:buFont typeface="Arial"/>
              <a:buChar char="•"/>
            </a:pPr>
            <a:r>
              <a:rPr lang="en-US" sz="1600" dirty="0">
                <a:solidFill>
                  <a:schemeClr val="tx1">
                    <a:lumMod val="75000"/>
                    <a:lumOff val="25000"/>
                  </a:schemeClr>
                </a:solidFill>
              </a:rPr>
              <a:t>Separate policies for each database/schema</a:t>
            </a:r>
          </a:p>
          <a:p>
            <a:pPr marL="512763" indent="-285750">
              <a:spcAft>
                <a:spcPts val="1800"/>
              </a:spcAft>
              <a:buFont typeface="Arial"/>
              <a:buChar char="•"/>
            </a:pPr>
            <a:r>
              <a:rPr lang="en-US" sz="1600" dirty="0" smtClean="0">
                <a:solidFill>
                  <a:schemeClr val="tx1">
                    <a:lumMod val="75000"/>
                    <a:lumOff val="25000"/>
                  </a:schemeClr>
                </a:solidFill>
              </a:rPr>
              <a:t>Can be maintained by separate admins</a:t>
            </a:r>
          </a:p>
        </p:txBody>
      </p:sp>
    </p:spTree>
    <p:extLst>
      <p:ext uri="{BB962C8B-B14F-4D97-AF65-F5344CB8AC3E}">
        <p14:creationId xmlns:p14="http://schemas.microsoft.com/office/powerpoint/2010/main" val="30340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Authorized Users Only – Same Dataset</a:t>
            </a:r>
            <a:endParaRPr lang="en-US" dirty="0"/>
          </a:p>
        </p:txBody>
      </p:sp>
      <p:pic>
        <p:nvPicPr>
          <p:cNvPr id="17" name="Picture 16" descr="Screen Shot 2014-09-17 at 3.01.43 PM.png"/>
          <p:cNvPicPr>
            <a:picLocks noChangeAspect="1"/>
          </p:cNvPicPr>
          <p:nvPr/>
        </p:nvPicPr>
        <p:blipFill rotWithShape="1">
          <a:blip r:embed="rId3">
            <a:extLst>
              <a:ext uri="{28A0092B-C50C-407E-A947-70E740481C1C}">
                <a14:useLocalDpi xmlns:a14="http://schemas.microsoft.com/office/drawing/2010/main" val="0"/>
              </a:ext>
            </a:extLst>
          </a:blip>
          <a:srcRect b="30371"/>
          <a:stretch/>
        </p:blipFill>
        <p:spPr>
          <a:xfrm>
            <a:off x="711201" y="952500"/>
            <a:ext cx="2611451" cy="3581400"/>
          </a:xfrm>
          <a:prstGeom prst="rect">
            <a:avLst/>
          </a:prstGeom>
        </p:spPr>
      </p:pic>
      <p:pic>
        <p:nvPicPr>
          <p:cNvPr id="13" name="Picture 12" descr="Screen Shot 2014-09-17 at 3.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933450"/>
            <a:ext cx="2832100" cy="3676650"/>
          </a:xfrm>
          <a:prstGeom prst="rect">
            <a:avLst/>
          </a:prstGeom>
        </p:spPr>
      </p:pic>
      <p:pic>
        <p:nvPicPr>
          <p:cNvPr id="18" name="Picture 17" descr="Screen Shot 2014-09-17 at 3.0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1352550"/>
            <a:ext cx="2832100" cy="2981325"/>
          </a:xfrm>
          <a:prstGeom prst="rect">
            <a:avLst/>
          </a:prstGeom>
        </p:spPr>
      </p:pic>
      <p:cxnSp>
        <p:nvCxnSpPr>
          <p:cNvPr id="20" name="Straight Arrow Connector 19"/>
          <p:cNvCxnSpPr/>
          <p:nvPr/>
        </p:nvCxnSpPr>
        <p:spPr>
          <a:xfrm>
            <a:off x="2311400" y="1238250"/>
            <a:ext cx="39370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33600" y="1419225"/>
            <a:ext cx="41148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133600" y="1581150"/>
            <a:ext cx="2565400" cy="2857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133600" y="1581150"/>
            <a:ext cx="4114800"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11400" y="1781175"/>
            <a:ext cx="2387600" cy="190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1400" y="1781175"/>
            <a:ext cx="39370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56000" y="2628900"/>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4" name="TextBox 33"/>
          <p:cNvSpPr txBox="1"/>
          <p:nvPr/>
        </p:nvSpPr>
        <p:spPr>
          <a:xfrm>
            <a:off x="3543300" y="2543175"/>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5" name="TextBox 34"/>
          <p:cNvSpPr txBox="1"/>
          <p:nvPr/>
        </p:nvSpPr>
        <p:spPr>
          <a:xfrm>
            <a:off x="3581400" y="2409825"/>
            <a:ext cx="914400" cy="685800"/>
          </a:xfrm>
          <a:prstGeom prst="rect">
            <a:avLst/>
          </a:prstGeom>
        </p:spPr>
        <p:txBody>
          <a:bodyPr vert="horz" wrap="none" lIns="91440" tIns="45720" rIns="91440" bIns="45720" rtlCol="0" anchor="b">
            <a:normAutofit/>
          </a:bodyPr>
          <a:lstStyle/>
          <a:p>
            <a:pPr>
              <a:spcBef>
                <a:spcPct val="0"/>
              </a:spcBef>
            </a:pPr>
            <a:r>
              <a:rPr lang="en-US" sz="3600" dirty="0" smtClean="0">
                <a:solidFill>
                  <a:srgbClr val="FFFFFF"/>
                </a:solidFill>
                <a:cs typeface="Calibri"/>
              </a:rPr>
              <a:t>…</a:t>
            </a:r>
          </a:p>
          <a:p>
            <a:pPr>
              <a:spcBef>
                <a:spcPct val="0"/>
              </a:spcBef>
            </a:pPr>
            <a:endParaRPr lang="en-US" sz="3600" dirty="0">
              <a:solidFill>
                <a:srgbClr val="FFFFFF"/>
              </a:solidFill>
              <a:cs typeface="Calibri"/>
            </a:endParaRPr>
          </a:p>
        </p:txBody>
      </p:sp>
      <p:cxnSp>
        <p:nvCxnSpPr>
          <p:cNvPr id="37" name="Straight Arrow Connector 36"/>
          <p:cNvCxnSpPr/>
          <p:nvPr/>
        </p:nvCxnSpPr>
        <p:spPr>
          <a:xfrm>
            <a:off x="2108200" y="1943100"/>
            <a:ext cx="41402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33600" y="1943100"/>
            <a:ext cx="2565400" cy="571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7950850" y="264839"/>
            <a:ext cx="1110172" cy="825663"/>
          </a:xfrm>
          <a:prstGeom prst="rect">
            <a:avLst/>
          </a:prstGeom>
        </p:spPr>
      </p:pic>
    </p:spTree>
    <p:extLst>
      <p:ext uri="{BB962C8B-B14F-4D97-AF65-F5344CB8AC3E}">
        <p14:creationId xmlns:p14="http://schemas.microsoft.com/office/powerpoint/2010/main" val="24258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5. Security </a:t>
            </a:r>
            <a:r>
              <a:rPr lang="en-US" dirty="0"/>
              <a:t>- Authentication and Authorization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2030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Protects the data from unauthorized access</a:t>
            </a:r>
          </a:p>
          <a:p>
            <a:r>
              <a:rPr lang="en-US" dirty="0" smtClean="0"/>
              <a:t>NIST standard approach </a:t>
            </a:r>
          </a:p>
          <a:p>
            <a:endParaRPr lang="en-US" dirty="0"/>
          </a:p>
          <a:p>
            <a:r>
              <a:rPr lang="en-US" dirty="0" smtClean="0"/>
              <a:t>Data policies and roles control who sees data</a:t>
            </a:r>
          </a:p>
          <a:p>
            <a:r>
              <a:rPr lang="en-US" dirty="0" smtClean="0"/>
              <a:t>Different users of the system may see different things</a:t>
            </a:r>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133044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6. Audit</a:t>
            </a:r>
            <a:r>
              <a:rPr lang="en-US" dirty="0" smtClean="0"/>
              <a:t>, Discovery, and Lineage</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368139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Audit</a:t>
            </a:r>
            <a:endParaRPr lang="en-US" dirty="0"/>
          </a:p>
        </p:txBody>
      </p:sp>
      <p:pic>
        <p:nvPicPr>
          <p:cNvPr id="5" name="Content Placeholder 4" descr="Screen Shot 2014-04-18 at 3.32.43 PM.png"/>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44218" y="632444"/>
            <a:ext cx="7295321" cy="4059740"/>
          </a:xfrm>
          <a:prstGeom prst="rect">
            <a:avLst/>
          </a:prstGeom>
        </p:spPr>
      </p:pic>
      <p:pic>
        <p:nvPicPr>
          <p:cNvPr id="3074" name="Picture 2" descr="http://www.cloudera.com/content/cloudera-content/cloudera-docs/Navigator/latest/Cloudera-Navigator-Installation-and-User-Guide/images/permission_deni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68" y="2776190"/>
            <a:ext cx="7106480" cy="70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7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07871" y="928038"/>
            <a:ext cx="6214527" cy="3624912"/>
            <a:chOff x="1460169" y="947088"/>
            <a:chExt cx="6214527" cy="3624912"/>
          </a:xfrm>
        </p:grpSpPr>
        <p:sp>
          <p:nvSpPr>
            <p:cNvPr id="98" name="Rounded Rectangle 97"/>
            <p:cNvSpPr/>
            <p:nvPr/>
          </p:nvSpPr>
          <p:spPr>
            <a:xfrm>
              <a:off x="1481636" y="1987963"/>
              <a:ext cx="6170114"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grpSp>
          <p:nvGrpSpPr>
            <p:cNvPr id="99" name="Group 98"/>
            <p:cNvGrpSpPr/>
            <p:nvPr/>
          </p:nvGrpSpPr>
          <p:grpSpPr>
            <a:xfrm>
              <a:off x="1498599" y="947088"/>
              <a:ext cx="927943" cy="868517"/>
              <a:chOff x="1490133" y="947092"/>
              <a:chExt cx="927943" cy="868517"/>
            </a:xfrm>
          </p:grpSpPr>
          <p:sp>
            <p:nvSpPr>
              <p:cNvPr id="100" name="Rounded Rectangle 9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1" name="Picture 10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2" name="Group 101"/>
            <p:cNvGrpSpPr/>
            <p:nvPr/>
          </p:nvGrpSpPr>
          <p:grpSpPr>
            <a:xfrm>
              <a:off x="2539999" y="947088"/>
              <a:ext cx="927943" cy="868517"/>
              <a:chOff x="1490133" y="947092"/>
              <a:chExt cx="927943" cy="868517"/>
            </a:xfrm>
          </p:grpSpPr>
          <p:sp>
            <p:nvSpPr>
              <p:cNvPr id="103" name="Rounded Rectangle 10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4" name="Picture 10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5" name="Group 104"/>
            <p:cNvGrpSpPr/>
            <p:nvPr/>
          </p:nvGrpSpPr>
          <p:grpSpPr>
            <a:xfrm>
              <a:off x="3575049" y="947088"/>
              <a:ext cx="927943" cy="868517"/>
              <a:chOff x="1490133" y="947092"/>
              <a:chExt cx="927943" cy="868517"/>
            </a:xfrm>
          </p:grpSpPr>
          <p:sp>
            <p:nvSpPr>
              <p:cNvPr id="106" name="Rounded Rectangle 10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7" name="Picture 10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8" name="Group 107"/>
            <p:cNvGrpSpPr/>
            <p:nvPr/>
          </p:nvGrpSpPr>
          <p:grpSpPr>
            <a:xfrm>
              <a:off x="4616449" y="947088"/>
              <a:ext cx="927943" cy="868517"/>
              <a:chOff x="1490133" y="947092"/>
              <a:chExt cx="927943" cy="868517"/>
            </a:xfrm>
          </p:grpSpPr>
          <p:sp>
            <p:nvSpPr>
              <p:cNvPr id="109" name="Rounded Rectangle 10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0" name="Picture 10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1" name="Group 110"/>
            <p:cNvGrpSpPr/>
            <p:nvPr/>
          </p:nvGrpSpPr>
          <p:grpSpPr>
            <a:xfrm>
              <a:off x="5670549" y="947088"/>
              <a:ext cx="927943" cy="868517"/>
              <a:chOff x="1490133" y="947092"/>
              <a:chExt cx="927943" cy="868517"/>
            </a:xfrm>
          </p:grpSpPr>
          <p:sp>
            <p:nvSpPr>
              <p:cNvPr id="112" name="Rounded Rectangle 11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3" name="Picture 11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4" name="Group 113"/>
            <p:cNvGrpSpPr/>
            <p:nvPr/>
          </p:nvGrpSpPr>
          <p:grpSpPr>
            <a:xfrm>
              <a:off x="6699249" y="947088"/>
              <a:ext cx="927943" cy="868517"/>
              <a:chOff x="1490133" y="947092"/>
              <a:chExt cx="927943" cy="868517"/>
            </a:xfrm>
          </p:grpSpPr>
          <p:sp>
            <p:nvSpPr>
              <p:cNvPr id="115" name="Rounded Rectangle 11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6" name="Picture 11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sp>
          <p:nvSpPr>
            <p:cNvPr id="117" name="Rounded Rectangle 116"/>
            <p:cNvSpPr/>
            <p:nvPr/>
          </p:nvSpPr>
          <p:spPr>
            <a:xfrm>
              <a:off x="1460169" y="3423063"/>
              <a:ext cx="6191581" cy="114893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pic>
          <p:nvPicPr>
            <p:cNvPr id="118" name="Picture 117"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0" y="3638550"/>
              <a:ext cx="722387" cy="689551"/>
            </a:xfrm>
            <a:prstGeom prst="rect">
              <a:avLst/>
            </a:prstGeom>
          </p:spPr>
        </p:pic>
        <p:pic>
          <p:nvPicPr>
            <p:cNvPr id="119" name="Picture 118"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50" y="3638550"/>
              <a:ext cx="722387" cy="689551"/>
            </a:xfrm>
            <a:prstGeom prst="rect">
              <a:avLst/>
            </a:prstGeom>
          </p:spPr>
        </p:pic>
        <p:pic>
          <p:nvPicPr>
            <p:cNvPr id="120" name="Picture 119"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750" y="3582670"/>
              <a:ext cx="438150" cy="525780"/>
            </a:xfrm>
            <a:prstGeom prst="rect">
              <a:avLst/>
            </a:prstGeom>
          </p:spPr>
        </p:pic>
        <p:pic>
          <p:nvPicPr>
            <p:cNvPr id="121" name="Picture 120"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350" y="3677920"/>
              <a:ext cx="438150" cy="525780"/>
            </a:xfrm>
            <a:prstGeom prst="rect">
              <a:avLst/>
            </a:prstGeom>
          </p:spPr>
        </p:pic>
        <p:pic>
          <p:nvPicPr>
            <p:cNvPr id="122" name="Picture 121"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950" y="3773170"/>
              <a:ext cx="438150" cy="525780"/>
            </a:xfrm>
            <a:prstGeom prst="rect">
              <a:avLst/>
            </a:prstGeom>
          </p:spPr>
        </p:pic>
        <p:pic>
          <p:nvPicPr>
            <p:cNvPr id="123" name="Picture 122" descr="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0900" y="3587749"/>
              <a:ext cx="1219200" cy="744467"/>
            </a:xfrm>
            <a:prstGeom prst="rect">
              <a:avLst/>
            </a:prstGeom>
          </p:spPr>
        </p:pic>
        <p:sp>
          <p:nvSpPr>
            <p:cNvPr id="124" name="TextBox 123"/>
            <p:cNvSpPr txBox="1"/>
            <p:nvPr/>
          </p:nvSpPr>
          <p:spPr>
            <a:xfrm>
              <a:off x="1511866" y="2955881"/>
              <a:ext cx="639769" cy="246221"/>
            </a:xfrm>
            <a:prstGeom prst="rect">
              <a:avLst/>
            </a:prstGeom>
            <a:noFill/>
          </p:spPr>
          <p:txBody>
            <a:bodyPr wrap="none" rtlCol="0">
              <a:spAutoFit/>
            </a:bodyPr>
            <a:lstStyle/>
            <a:p>
              <a:r>
                <a:rPr lang="en-US" sz="950" dirty="0" smtClean="0"/>
                <a:t>SERVERS</a:t>
              </a:r>
              <a:endParaRPr lang="en-US" sz="950" dirty="0"/>
            </a:p>
          </p:txBody>
        </p:sp>
        <p:sp>
          <p:nvSpPr>
            <p:cNvPr id="125" name="TextBox 124"/>
            <p:cNvSpPr txBox="1"/>
            <p:nvPr/>
          </p:nvSpPr>
          <p:spPr>
            <a:xfrm>
              <a:off x="2275377" y="2955881"/>
              <a:ext cx="559556" cy="246221"/>
            </a:xfrm>
            <a:prstGeom prst="rect">
              <a:avLst/>
            </a:prstGeom>
            <a:noFill/>
          </p:spPr>
          <p:txBody>
            <a:bodyPr wrap="none" rtlCol="0">
              <a:spAutoFit/>
            </a:bodyPr>
            <a:lstStyle/>
            <a:p>
              <a:r>
                <a:rPr lang="en-US" sz="950" dirty="0" smtClean="0"/>
                <a:t>MARTS</a:t>
              </a:r>
              <a:endParaRPr lang="en-US" sz="950" dirty="0"/>
            </a:p>
          </p:txBody>
        </p:sp>
        <p:sp>
          <p:nvSpPr>
            <p:cNvPr id="126" name="TextBox 125"/>
            <p:cNvSpPr txBox="1"/>
            <p:nvPr/>
          </p:nvSpPr>
          <p:spPr>
            <a:xfrm>
              <a:off x="2978396" y="2955881"/>
              <a:ext cx="499193" cy="246221"/>
            </a:xfrm>
            <a:prstGeom prst="rect">
              <a:avLst/>
            </a:prstGeom>
            <a:noFill/>
          </p:spPr>
          <p:txBody>
            <a:bodyPr wrap="none" rtlCol="0">
              <a:spAutoFit/>
            </a:bodyPr>
            <a:lstStyle/>
            <a:p>
              <a:r>
                <a:rPr lang="en-US" sz="950" dirty="0" smtClean="0"/>
                <a:t>EDWS</a:t>
              </a:r>
              <a:endParaRPr lang="en-US" sz="950" dirty="0"/>
            </a:p>
          </p:txBody>
        </p:sp>
        <p:sp>
          <p:nvSpPr>
            <p:cNvPr id="127" name="TextBox 126"/>
            <p:cNvSpPr txBox="1"/>
            <p:nvPr/>
          </p:nvSpPr>
          <p:spPr>
            <a:xfrm>
              <a:off x="5140381" y="2955881"/>
              <a:ext cx="841039" cy="238527"/>
            </a:xfrm>
            <a:prstGeom prst="rect">
              <a:avLst/>
            </a:prstGeom>
            <a:noFill/>
          </p:spPr>
          <p:txBody>
            <a:bodyPr wrap="none" rtlCol="0">
              <a:spAutoFit/>
            </a:bodyPr>
            <a:lstStyle/>
            <a:p>
              <a:r>
                <a:rPr lang="en-US" sz="950" dirty="0" smtClean="0"/>
                <a:t>DOCUMENTS</a:t>
              </a:r>
              <a:endParaRPr lang="en-US" sz="950" dirty="0"/>
            </a:p>
          </p:txBody>
        </p:sp>
        <p:sp>
          <p:nvSpPr>
            <p:cNvPr id="128" name="TextBox 127"/>
            <p:cNvSpPr txBox="1"/>
            <p:nvPr/>
          </p:nvSpPr>
          <p:spPr>
            <a:xfrm>
              <a:off x="5926554" y="2955881"/>
              <a:ext cx="678341" cy="246221"/>
            </a:xfrm>
            <a:prstGeom prst="rect">
              <a:avLst/>
            </a:prstGeom>
            <a:noFill/>
          </p:spPr>
          <p:txBody>
            <a:bodyPr wrap="none" rtlCol="0">
              <a:spAutoFit/>
            </a:bodyPr>
            <a:lstStyle/>
            <a:p>
              <a:r>
                <a:rPr lang="en-US" sz="950" dirty="0" smtClean="0"/>
                <a:t>STORAGE</a:t>
              </a:r>
              <a:endParaRPr lang="en-US" sz="950" dirty="0"/>
            </a:p>
          </p:txBody>
        </p:sp>
        <p:sp>
          <p:nvSpPr>
            <p:cNvPr id="129" name="TextBox 128"/>
            <p:cNvSpPr txBox="1"/>
            <p:nvPr/>
          </p:nvSpPr>
          <p:spPr>
            <a:xfrm>
              <a:off x="6493509" y="2955881"/>
              <a:ext cx="598316" cy="246221"/>
            </a:xfrm>
            <a:prstGeom prst="rect">
              <a:avLst/>
            </a:prstGeom>
            <a:noFill/>
          </p:spPr>
          <p:txBody>
            <a:bodyPr wrap="none" rtlCol="0">
              <a:spAutoFit/>
            </a:bodyPr>
            <a:lstStyle/>
            <a:p>
              <a:r>
                <a:rPr lang="en-US" sz="950" dirty="0" smtClean="0"/>
                <a:t>SEARCH</a:t>
              </a:r>
              <a:endParaRPr lang="en-US" sz="950" dirty="0"/>
            </a:p>
          </p:txBody>
        </p:sp>
        <p:sp>
          <p:nvSpPr>
            <p:cNvPr id="130" name="TextBox 129"/>
            <p:cNvSpPr txBox="1"/>
            <p:nvPr/>
          </p:nvSpPr>
          <p:spPr>
            <a:xfrm>
              <a:off x="7030231" y="2955881"/>
              <a:ext cx="644465" cy="246221"/>
            </a:xfrm>
            <a:prstGeom prst="rect">
              <a:avLst/>
            </a:prstGeom>
            <a:noFill/>
          </p:spPr>
          <p:txBody>
            <a:bodyPr wrap="none" rtlCol="0">
              <a:spAutoFit/>
            </a:bodyPr>
            <a:lstStyle/>
            <a:p>
              <a:r>
                <a:rPr lang="en-US" sz="950" dirty="0" smtClean="0"/>
                <a:t>ARCHIVE</a:t>
              </a:r>
              <a:endParaRPr lang="en-US" sz="950" dirty="0"/>
            </a:p>
          </p:txBody>
        </p:sp>
        <p:sp>
          <p:nvSpPr>
            <p:cNvPr id="131" name="TextBox 130"/>
            <p:cNvSpPr txBox="1"/>
            <p:nvPr/>
          </p:nvSpPr>
          <p:spPr>
            <a:xfrm>
              <a:off x="1670607" y="42788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132" name="TextBox 131"/>
            <p:cNvSpPr txBox="1"/>
            <p:nvPr/>
          </p:nvSpPr>
          <p:spPr>
            <a:xfrm>
              <a:off x="3326117" y="42788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133" name="TextBox 132"/>
            <p:cNvSpPr txBox="1"/>
            <p:nvPr/>
          </p:nvSpPr>
          <p:spPr>
            <a:xfrm>
              <a:off x="5824897" y="4278848"/>
              <a:ext cx="1477247" cy="238527"/>
            </a:xfrm>
            <a:prstGeom prst="rect">
              <a:avLst/>
            </a:prstGeom>
            <a:noFill/>
          </p:spPr>
          <p:txBody>
            <a:bodyPr wrap="none" rtlCol="0">
              <a:spAutoFit/>
            </a:bodyPr>
            <a:lstStyle/>
            <a:p>
              <a:r>
                <a:rPr lang="en-US" sz="950" dirty="0" smtClean="0"/>
                <a:t>ESTERNAL DATA SOURCES</a:t>
              </a:r>
              <a:endParaRPr lang="en-US" sz="950" dirty="0"/>
            </a:p>
          </p:txBody>
        </p:sp>
        <p:sp>
          <p:nvSpPr>
            <p:cNvPr id="134" name="Left Arrow 133"/>
            <p:cNvSpPr/>
            <p:nvPr/>
          </p:nvSpPr>
          <p:spPr>
            <a:xfrm rot="5400000">
              <a:off x="1800996" y="1877121"/>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Left Arrow 134"/>
            <p:cNvSpPr/>
            <p:nvPr/>
          </p:nvSpPr>
          <p:spPr>
            <a:xfrm rot="5400000">
              <a:off x="2847784" y="1877122"/>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Left Arrow 135"/>
            <p:cNvSpPr/>
            <p:nvPr/>
          </p:nvSpPr>
          <p:spPr>
            <a:xfrm rot="5400000">
              <a:off x="5988150" y="1877123"/>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Left Arrow 136"/>
            <p:cNvSpPr/>
            <p:nvPr/>
          </p:nvSpPr>
          <p:spPr>
            <a:xfrm rot="5400000">
              <a:off x="7034938" y="1877124"/>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Left Arrow 137"/>
            <p:cNvSpPr/>
            <p:nvPr/>
          </p:nvSpPr>
          <p:spPr>
            <a:xfrm rot="3042278">
              <a:off x="3933444"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Left Arrow 138"/>
            <p:cNvSpPr/>
            <p:nvPr/>
          </p:nvSpPr>
          <p:spPr>
            <a:xfrm rot="7662360">
              <a:off x="4801255"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Left-Right Arrow 139"/>
            <p:cNvSpPr/>
            <p:nvPr/>
          </p:nvSpPr>
          <p:spPr>
            <a:xfrm>
              <a:off x="3564465"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Left-Right Arrow 140"/>
            <p:cNvSpPr/>
            <p:nvPr/>
          </p:nvSpPr>
          <p:spPr>
            <a:xfrm>
              <a:off x="5071531"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Left-Right Arrow 141"/>
            <p:cNvSpPr/>
            <p:nvPr/>
          </p:nvSpPr>
          <p:spPr>
            <a:xfrm rot="1702900">
              <a:off x="4821878" y="3241971"/>
              <a:ext cx="1330757" cy="186771"/>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Left-Right Arrow 142"/>
            <p:cNvSpPr/>
            <p:nvPr/>
          </p:nvSpPr>
          <p:spPr>
            <a:xfrm rot="19989542">
              <a:off x="3040715" y="3226676"/>
              <a:ext cx="1259853" cy="181690"/>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Left-Right Arrow 143"/>
            <p:cNvSpPr/>
            <p:nvPr/>
          </p:nvSpPr>
          <p:spPr>
            <a:xfrm rot="5400000">
              <a:off x="4365348" y="3255442"/>
              <a:ext cx="371754" cy="177013"/>
            </a:xfrm>
            <a:prstGeom prst="leftRightArrow">
              <a:avLst>
                <a:gd name="adj1" fmla="val 54785"/>
                <a:gd name="adj2" fmla="val 69131"/>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5" name="Picture 144"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314601"/>
              <a:ext cx="256032" cy="288036"/>
            </a:xfrm>
            <a:prstGeom prst="rect">
              <a:avLst/>
            </a:prstGeom>
          </p:spPr>
        </p:pic>
        <p:pic>
          <p:nvPicPr>
            <p:cNvPr id="146" name="Picture 145"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314601"/>
              <a:ext cx="256032" cy="288036"/>
            </a:xfrm>
            <a:prstGeom prst="rect">
              <a:avLst/>
            </a:prstGeom>
          </p:spPr>
        </p:pic>
        <p:pic>
          <p:nvPicPr>
            <p:cNvPr id="147" name="Picture 146"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622576"/>
              <a:ext cx="256032" cy="288036"/>
            </a:xfrm>
            <a:prstGeom prst="rect">
              <a:avLst/>
            </a:prstGeom>
          </p:spPr>
        </p:pic>
        <p:pic>
          <p:nvPicPr>
            <p:cNvPr id="148" name="Picture 147"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622576"/>
              <a:ext cx="256032" cy="288036"/>
            </a:xfrm>
            <a:prstGeom prst="rect">
              <a:avLst/>
            </a:prstGeom>
          </p:spPr>
        </p:pic>
        <p:pic>
          <p:nvPicPr>
            <p:cNvPr id="149" name="Picture 148" descr="edw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9080" y="2309813"/>
              <a:ext cx="611628" cy="579437"/>
            </a:xfrm>
            <a:prstGeom prst="rect">
              <a:avLst/>
            </a:prstGeom>
          </p:spPr>
        </p:pic>
        <p:pic>
          <p:nvPicPr>
            <p:cNvPr id="150" name="Picture 149"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9875" y="2287210"/>
              <a:ext cx="673100" cy="673100"/>
            </a:xfrm>
            <a:prstGeom prst="rect">
              <a:avLst/>
            </a:prstGeom>
          </p:spPr>
        </p:pic>
        <p:pic>
          <p:nvPicPr>
            <p:cNvPr id="151" name="Picture 150" descr="small_ed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425" y="2084388"/>
              <a:ext cx="1027112" cy="1027112"/>
            </a:xfrm>
            <a:prstGeom prst="rect">
              <a:avLst/>
            </a:prstGeom>
          </p:spPr>
        </p:pic>
        <p:pic>
          <p:nvPicPr>
            <p:cNvPr id="152" name="Picture 151" descr="document_storag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1036" y="2359024"/>
              <a:ext cx="589165" cy="600075"/>
            </a:xfrm>
            <a:prstGeom prst="rect">
              <a:avLst/>
            </a:prstGeom>
          </p:spPr>
        </p:pic>
        <p:pic>
          <p:nvPicPr>
            <p:cNvPr id="153" name="Picture 152" descr="storg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9175" y="2339975"/>
              <a:ext cx="501650" cy="501650"/>
            </a:xfrm>
            <a:prstGeom prst="rect">
              <a:avLst/>
            </a:prstGeom>
          </p:spPr>
        </p:pic>
        <p:pic>
          <p:nvPicPr>
            <p:cNvPr id="154" name="Picture 153" descr="search.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56375" y="2349500"/>
              <a:ext cx="498475" cy="498475"/>
            </a:xfrm>
            <a:prstGeom prst="rect">
              <a:avLst/>
            </a:prstGeom>
          </p:spPr>
        </p:pic>
        <p:pic>
          <p:nvPicPr>
            <p:cNvPr id="155" name="Picture 154" descr="archiv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1200" y="2313194"/>
              <a:ext cx="488950" cy="563355"/>
            </a:xfrm>
            <a:prstGeom prst="rect">
              <a:avLst/>
            </a:prstGeom>
          </p:spPr>
        </p:pic>
      </p:grpSp>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61" name="Rectangle 60"/>
          <p:cNvSpPr/>
          <p:nvPr/>
        </p:nvSpPr>
        <p:spPr>
          <a:xfrm>
            <a:off x="457201" y="1047751"/>
            <a:ext cx="3002065" cy="984788"/>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Diverse Analytic Platform</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Bring applications to data</a:t>
            </a:r>
          </a:p>
          <a:p>
            <a:pPr marL="169686" indent="-169686">
              <a:buFont typeface="Arial"/>
              <a:buChar char="•"/>
            </a:pPr>
            <a:r>
              <a:rPr lang="en-US" sz="1100" dirty="0">
                <a:solidFill>
                  <a:schemeClr val="tx1">
                    <a:lumMod val="75000"/>
                    <a:lumOff val="25000"/>
                  </a:schemeClr>
                </a:solidFill>
                <a:latin typeface="Calibri"/>
                <a:cs typeface="Calibri"/>
              </a:rPr>
              <a:t>Combine different workloads on </a:t>
            </a:r>
            <a:br>
              <a:rPr lang="en-US" sz="1100" dirty="0">
                <a:solidFill>
                  <a:schemeClr val="tx1">
                    <a:lumMod val="75000"/>
                    <a:lumOff val="25000"/>
                  </a:schemeClr>
                </a:solidFill>
                <a:latin typeface="Calibri"/>
                <a:cs typeface="Calibri"/>
              </a:rPr>
            </a:br>
            <a:r>
              <a:rPr lang="en-US" sz="1100" dirty="0">
                <a:solidFill>
                  <a:schemeClr val="tx1">
                    <a:lumMod val="75000"/>
                    <a:lumOff val="25000"/>
                  </a:schemeClr>
                </a:solidFill>
                <a:latin typeface="Calibri"/>
                <a:cs typeface="Calibri"/>
              </a:rPr>
              <a:t>common data (i.e. SQL </a:t>
            </a:r>
            <a:r>
              <a:rPr lang="en-US" sz="1100" dirty="0" smtClean="0">
                <a:solidFill>
                  <a:schemeClr val="tx1">
                    <a:lumMod val="75000"/>
                    <a:lumOff val="25000"/>
                  </a:schemeClr>
                </a:solidFill>
                <a:latin typeface="Calibri"/>
                <a:cs typeface="Calibri"/>
              </a:rPr>
              <a:t>+ Search</a:t>
            </a:r>
            <a:r>
              <a:rPr lang="en-US" sz="1100" dirty="0">
                <a:solidFill>
                  <a:schemeClr val="tx1">
                    <a:lumMod val="75000"/>
                    <a:lumOff val="25000"/>
                  </a:schemeClr>
                </a:solidFill>
                <a:latin typeface="Calibri"/>
                <a:cs typeface="Calibri"/>
              </a:rPr>
              <a:t>)</a:t>
            </a:r>
          </a:p>
          <a:p>
            <a:pPr marL="169686" indent="-169686">
              <a:buFont typeface="Arial"/>
              <a:buChar char="•"/>
            </a:pPr>
            <a:r>
              <a:rPr lang="en-US" sz="1100" b="1" i="1" dirty="0">
                <a:solidFill>
                  <a:schemeClr val="tx1">
                    <a:lumMod val="75000"/>
                    <a:lumOff val="25000"/>
                  </a:schemeClr>
                </a:solidFill>
                <a:latin typeface="Calibri"/>
                <a:cs typeface="Calibri"/>
              </a:rPr>
              <a:t>True </a:t>
            </a:r>
            <a:r>
              <a:rPr lang="en-US" sz="1100" b="1" i="1" dirty="0" smtClean="0">
                <a:solidFill>
                  <a:schemeClr val="tx1">
                    <a:lumMod val="75000"/>
                    <a:lumOff val="25000"/>
                  </a:schemeClr>
                </a:solidFill>
                <a:latin typeface="Calibri"/>
                <a:cs typeface="Calibri"/>
              </a:rPr>
              <a:t>analytic agility</a:t>
            </a:r>
            <a:endParaRPr lang="en-US" sz="1100" b="1" i="1" dirty="0">
              <a:solidFill>
                <a:schemeClr val="tx1">
                  <a:lumMod val="75000"/>
                  <a:lumOff val="25000"/>
                </a:schemeClr>
              </a:solidFill>
              <a:latin typeface="Calibri"/>
              <a:cs typeface="Calibri"/>
            </a:endParaRPr>
          </a:p>
        </p:txBody>
      </p:sp>
      <p:sp>
        <p:nvSpPr>
          <p:cNvPr id="62" name="10-Point Star 61"/>
          <p:cNvSpPr/>
          <p:nvPr/>
        </p:nvSpPr>
        <p:spPr>
          <a:xfrm>
            <a:off x="115405" y="1129390"/>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4</a:t>
            </a:r>
            <a:endParaRPr lang="en-US" dirty="0">
              <a:solidFill>
                <a:srgbClr val="1D7493"/>
              </a:solidFill>
            </a:endParaRPr>
          </a:p>
        </p:txBody>
      </p:sp>
      <p:sp>
        <p:nvSpPr>
          <p:cNvPr id="63" name="10-Point Star 62"/>
          <p:cNvSpPr/>
          <p:nvPr/>
        </p:nvSpPr>
        <p:spPr>
          <a:xfrm>
            <a:off x="4876800" y="31493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1</a:t>
            </a:r>
            <a:endParaRPr lang="en-US" dirty="0">
              <a:solidFill>
                <a:srgbClr val="1D7493"/>
              </a:solidFill>
              <a:latin typeface="Calibri"/>
              <a:cs typeface="Calibri"/>
            </a:endParaRPr>
          </a:p>
        </p:txBody>
      </p:sp>
      <p:sp>
        <p:nvSpPr>
          <p:cNvPr id="64" name="10-Point Star 63"/>
          <p:cNvSpPr/>
          <p:nvPr/>
        </p:nvSpPr>
        <p:spPr>
          <a:xfrm>
            <a:off x="4953000" y="22349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2</a:t>
            </a:r>
            <a:endParaRPr lang="en-US" dirty="0">
              <a:solidFill>
                <a:srgbClr val="1D7493"/>
              </a:solidFill>
              <a:latin typeface="Calibri"/>
              <a:cs typeface="Calibri"/>
            </a:endParaRPr>
          </a:p>
        </p:txBody>
      </p:sp>
      <p:sp>
        <p:nvSpPr>
          <p:cNvPr id="66" name="10-Point Star 65"/>
          <p:cNvSpPr/>
          <p:nvPr/>
        </p:nvSpPr>
        <p:spPr>
          <a:xfrm>
            <a:off x="5743342"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3</a:t>
            </a:r>
            <a:endParaRPr lang="en-US" dirty="0">
              <a:solidFill>
                <a:srgbClr val="1D7493"/>
              </a:solidFill>
              <a:latin typeface="Calibri"/>
              <a:cs typeface="Calibri"/>
            </a:endParaRPr>
          </a:p>
        </p:txBody>
      </p:sp>
      <p:sp>
        <p:nvSpPr>
          <p:cNvPr id="67" name="10-Point Star 66"/>
          <p:cNvSpPr/>
          <p:nvPr/>
        </p:nvSpPr>
        <p:spPr>
          <a:xfrm>
            <a:off x="7733173"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4</a:t>
            </a:r>
            <a:endParaRPr lang="en-US" dirty="0">
              <a:solidFill>
                <a:srgbClr val="1D7493"/>
              </a:solidFill>
              <a:latin typeface="Calibri"/>
              <a:cs typeface="Calibri"/>
            </a:endParaRPr>
          </a:p>
        </p:txBody>
      </p:sp>
      <p:sp>
        <p:nvSpPr>
          <p:cNvPr id="2" name="Title 1"/>
          <p:cNvSpPr>
            <a:spLocks noGrp="1"/>
          </p:cNvSpPr>
          <p:nvPr>
            <p:ph type="title"/>
          </p:nvPr>
        </p:nvSpPr>
        <p:spPr/>
        <p:txBody>
          <a:bodyPr/>
          <a:lstStyle/>
          <a:p>
            <a:r>
              <a:rPr lang="en-US" dirty="0" smtClean="0"/>
              <a:t>The New Way: Bringing Compute to Data</a:t>
            </a:r>
            <a:endParaRPr lang="en-US" dirty="0"/>
          </a:p>
        </p:txBody>
      </p:sp>
      <p:sp>
        <p:nvSpPr>
          <p:cNvPr id="55" name="Rectangle 54"/>
          <p:cNvSpPr/>
          <p:nvPr/>
        </p:nvSpPr>
        <p:spPr>
          <a:xfrm>
            <a:off x="481669" y="3824532"/>
            <a:ext cx="2178946" cy="815511"/>
          </a:xfrm>
          <a:prstGeom prst="rect">
            <a:avLst/>
          </a:prstGeom>
        </p:spPr>
        <p:txBody>
          <a:bodyPr wrap="none" lIns="91344" tIns="45672" rIns="91344" bIns="45672">
            <a:spAutoFit/>
          </a:bodyPr>
          <a:lstStyle/>
          <a:p>
            <a:r>
              <a:rPr lang="en-US" sz="1400" b="1" dirty="0">
                <a:solidFill>
                  <a:schemeClr val="tx1">
                    <a:lumMod val="75000"/>
                    <a:lumOff val="25000"/>
                  </a:schemeClr>
                </a:solidFill>
                <a:latin typeface="Calibri"/>
                <a:cs typeface="Calibri"/>
              </a:rPr>
              <a:t>Active </a:t>
            </a:r>
            <a:r>
              <a:rPr lang="en-US" sz="1400" b="1" dirty="0" smtClean="0">
                <a:solidFill>
                  <a:schemeClr val="tx1">
                    <a:lumMod val="75000"/>
                    <a:lumOff val="25000"/>
                  </a:schemeClr>
                </a:solidFill>
                <a:latin typeface="Calibri"/>
                <a:cs typeface="Calibri"/>
              </a:rPr>
              <a:t>Compliance Archive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Full fidelity original data</a:t>
            </a:r>
          </a:p>
          <a:p>
            <a:pPr marL="169686" indent="-169686">
              <a:buFont typeface="Arial"/>
              <a:buChar char="•"/>
            </a:pPr>
            <a:r>
              <a:rPr lang="en-US" sz="1100" dirty="0">
                <a:solidFill>
                  <a:schemeClr val="tx1">
                    <a:lumMod val="75000"/>
                    <a:lumOff val="25000"/>
                  </a:schemeClr>
                </a:solidFill>
                <a:latin typeface="Calibri"/>
                <a:cs typeface="Calibri"/>
              </a:rPr>
              <a:t>Indefinite time, any source</a:t>
            </a:r>
          </a:p>
          <a:p>
            <a:pPr marL="169686" indent="-169686">
              <a:buFont typeface="Arial"/>
              <a:buChar char="•"/>
            </a:pPr>
            <a:r>
              <a:rPr lang="en-US" sz="1100" b="1" i="1" dirty="0">
                <a:solidFill>
                  <a:schemeClr val="tx1">
                    <a:lumMod val="75000"/>
                    <a:lumOff val="25000"/>
                  </a:schemeClr>
                </a:solidFill>
                <a:latin typeface="Calibri"/>
                <a:cs typeface="Calibri"/>
              </a:rPr>
              <a:t>Lowest cost storage</a:t>
            </a:r>
            <a:endParaRPr lang="en-US" sz="1200" b="1" i="1" dirty="0">
              <a:solidFill>
                <a:schemeClr val="tx1">
                  <a:lumMod val="75000"/>
                  <a:lumOff val="25000"/>
                </a:schemeClr>
              </a:solidFill>
              <a:latin typeface="Calibri"/>
              <a:cs typeface="Calibri"/>
            </a:endParaRPr>
          </a:p>
        </p:txBody>
      </p:sp>
      <p:sp>
        <p:nvSpPr>
          <p:cNvPr id="56" name="10-Point Star 55"/>
          <p:cNvSpPr/>
          <p:nvPr/>
        </p:nvSpPr>
        <p:spPr>
          <a:xfrm>
            <a:off x="132568" y="3881422"/>
            <a:ext cx="341807" cy="290528"/>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1</a:t>
            </a:r>
            <a:endParaRPr lang="en-US" dirty="0">
              <a:solidFill>
                <a:srgbClr val="1D7493"/>
              </a:solidFill>
            </a:endParaRPr>
          </a:p>
        </p:txBody>
      </p:sp>
      <p:sp>
        <p:nvSpPr>
          <p:cNvPr id="57" name="Rectangle 56"/>
          <p:cNvSpPr/>
          <p:nvPr/>
        </p:nvSpPr>
        <p:spPr>
          <a:xfrm>
            <a:off x="483404" y="2986741"/>
            <a:ext cx="2326084"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Persistent Staging</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One source of data for all analytics</a:t>
            </a:r>
          </a:p>
          <a:p>
            <a:pPr marL="169686" indent="-169686">
              <a:buFont typeface="Arial"/>
              <a:buChar char="•"/>
            </a:pPr>
            <a:r>
              <a:rPr lang="en-US" sz="1100" dirty="0" smtClean="0">
                <a:solidFill>
                  <a:schemeClr val="tx1">
                    <a:lumMod val="75000"/>
                    <a:lumOff val="25000"/>
                  </a:schemeClr>
                </a:solidFill>
                <a:latin typeface="Calibri"/>
                <a:cs typeface="Calibri"/>
              </a:rPr>
              <a:t>Persist </a:t>
            </a:r>
            <a:r>
              <a:rPr lang="en-US" sz="1100" dirty="0">
                <a:solidFill>
                  <a:schemeClr val="tx1">
                    <a:lumMod val="75000"/>
                    <a:lumOff val="25000"/>
                  </a:schemeClr>
                </a:solidFill>
                <a:latin typeface="Calibri"/>
                <a:cs typeface="Calibri"/>
              </a:rPr>
              <a:t>state of transformed data</a:t>
            </a:r>
          </a:p>
          <a:p>
            <a:pPr marL="169686" indent="-169686">
              <a:buFont typeface="Arial"/>
              <a:buChar char="•"/>
            </a:pPr>
            <a:r>
              <a:rPr lang="en-US" sz="1100" b="1" i="1" dirty="0">
                <a:solidFill>
                  <a:schemeClr val="tx1">
                    <a:lumMod val="75000"/>
                    <a:lumOff val="25000"/>
                  </a:schemeClr>
                </a:solidFill>
                <a:latin typeface="Calibri"/>
                <a:cs typeface="Calibri"/>
              </a:rPr>
              <a:t>Significantly faster &amp; cheaper</a:t>
            </a: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58" name="10-Point Star 57"/>
          <p:cNvSpPr/>
          <p:nvPr/>
        </p:nvSpPr>
        <p:spPr>
          <a:xfrm>
            <a:off x="139212" y="3019961"/>
            <a:ext cx="341807" cy="288543"/>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2</a:t>
            </a:r>
            <a:endParaRPr lang="en-US" dirty="0">
              <a:solidFill>
                <a:srgbClr val="1D7493"/>
              </a:solidFill>
            </a:endParaRPr>
          </a:p>
        </p:txBody>
      </p:sp>
      <p:sp>
        <p:nvSpPr>
          <p:cNvPr id="59" name="Rectangle 58"/>
          <p:cNvSpPr/>
          <p:nvPr/>
        </p:nvSpPr>
        <p:spPr>
          <a:xfrm>
            <a:off x="474369" y="2127414"/>
            <a:ext cx="2223492"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Self-Service Exploratory BI</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Simple search + BI tools</a:t>
            </a:r>
          </a:p>
          <a:p>
            <a:pPr marL="169686" indent="-169686">
              <a:buFont typeface="Arial"/>
              <a:buChar char="•"/>
            </a:pPr>
            <a:r>
              <a:rPr lang="en-US" sz="1100" dirty="0">
                <a:solidFill>
                  <a:schemeClr val="tx1">
                    <a:lumMod val="75000"/>
                    <a:lumOff val="25000"/>
                  </a:schemeClr>
                </a:solidFill>
                <a:latin typeface="Calibri"/>
                <a:cs typeface="Calibri"/>
              </a:rPr>
              <a:t>“Schema on read” agility</a:t>
            </a:r>
          </a:p>
          <a:p>
            <a:pPr marL="169686" indent="-169686">
              <a:buFont typeface="Arial"/>
              <a:buChar char="•"/>
            </a:pPr>
            <a:r>
              <a:rPr lang="en-US" sz="1100" b="1" i="1" dirty="0">
                <a:solidFill>
                  <a:schemeClr val="tx1">
                    <a:lumMod val="75000"/>
                    <a:lumOff val="25000"/>
                  </a:schemeClr>
                </a:solidFill>
                <a:latin typeface="Calibri"/>
                <a:cs typeface="Calibri"/>
              </a:rPr>
              <a:t>Reduce BI user backlog requests</a:t>
            </a:r>
            <a:endParaRPr lang="en-US" sz="1050" b="1" i="1" dirty="0">
              <a:solidFill>
                <a:schemeClr val="tx1">
                  <a:lumMod val="75000"/>
                  <a:lumOff val="25000"/>
                </a:schemeClr>
              </a:solidFill>
              <a:latin typeface="Calibri"/>
              <a:cs typeface="Calibri"/>
            </a:endParaRPr>
          </a:p>
        </p:txBody>
      </p:sp>
      <p:sp>
        <p:nvSpPr>
          <p:cNvPr id="60" name="10-Point Star 59"/>
          <p:cNvSpPr/>
          <p:nvPr/>
        </p:nvSpPr>
        <p:spPr>
          <a:xfrm>
            <a:off x="132567" y="2193718"/>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3</a:t>
            </a:r>
            <a:endParaRPr lang="en-US" dirty="0">
              <a:solidFill>
                <a:srgbClr val="1D7493"/>
              </a:solidFill>
            </a:endParaRPr>
          </a:p>
        </p:txBody>
      </p:sp>
    </p:spTree>
    <p:extLst>
      <p:ext uri="{BB962C8B-B14F-4D97-AF65-F5344CB8AC3E}">
        <p14:creationId xmlns:p14="http://schemas.microsoft.com/office/powerpoint/2010/main" val="2485303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4" grpId="0" animBg="1"/>
      <p:bldP spid="66" grpId="0" animBg="1"/>
      <p:bldP spid="67" grpId="0" animBg="1"/>
      <p:bldP spid="55" grpId="0"/>
      <p:bldP spid="56" grpId="0" animBg="1"/>
      <p:bldP spid="57" grpId="0"/>
      <p:bldP spid="58" grpId="0" animBg="1"/>
      <p:bldP spid="59" grpId="0"/>
      <p:bldP spid="6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Audit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42048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Inescapable</a:t>
            </a:r>
          </a:p>
          <a:p>
            <a:r>
              <a:rPr lang="en-US" dirty="0" smtClean="0"/>
              <a:t>All file access</a:t>
            </a:r>
          </a:p>
          <a:p>
            <a:r>
              <a:rPr lang="en-US" dirty="0" smtClean="0"/>
              <a:t>All query access</a:t>
            </a:r>
          </a:p>
          <a:p>
            <a:r>
              <a:rPr lang="en-US" dirty="0" smtClean="0"/>
              <a:t>Alerts</a:t>
            </a:r>
          </a:p>
          <a:p>
            <a:r>
              <a:rPr lang="en-US" dirty="0" smtClean="0"/>
              <a:t>Unified</a:t>
            </a:r>
          </a:p>
          <a:p>
            <a:r>
              <a:rPr lang="en-US" dirty="0" smtClean="0"/>
              <a:t>Exportable</a:t>
            </a:r>
          </a:p>
          <a:p>
            <a:endParaRPr lang="en-US" dirty="0"/>
          </a:p>
        </p:txBody>
      </p:sp>
      <p:sp>
        <p:nvSpPr>
          <p:cNvPr id="4" name="Title 3"/>
          <p:cNvSpPr>
            <a:spLocks noGrp="1"/>
          </p:cNvSpPr>
          <p:nvPr>
            <p:ph type="title"/>
          </p:nvPr>
        </p:nvSpPr>
        <p:spPr/>
        <p:txBody>
          <a:bodyPr/>
          <a:lstStyle/>
          <a:p>
            <a:r>
              <a:rPr lang="en-US" dirty="0" smtClean="0"/>
              <a:t>Audit</a:t>
            </a:r>
            <a:endParaRPr lang="en-US" dirty="0"/>
          </a:p>
        </p:txBody>
      </p:sp>
    </p:spTree>
    <p:extLst>
      <p:ext uri="{BB962C8B-B14F-4D97-AF65-F5344CB8AC3E}">
        <p14:creationId xmlns:p14="http://schemas.microsoft.com/office/powerpoint/2010/main" val="5937740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a:t/>
            </a:r>
            <a:br>
              <a:rPr lang="en-US" dirty="0"/>
            </a:br>
            <a:r>
              <a:rPr lang="en-US" dirty="0" smtClean="0"/>
              <a:t>6. Lineage </a:t>
            </a:r>
            <a:r>
              <a:rPr lang="en-US" dirty="0" smtClean="0"/>
              <a:t>&amp; Discovery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7766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0666" b="1692"/>
          <a:stretch/>
        </p:blipFill>
        <p:spPr>
          <a:xfrm>
            <a:off x="0" y="923925"/>
            <a:ext cx="9144000" cy="3724276"/>
          </a:xfrm>
          <a:prstGeom prst="rect">
            <a:avLst/>
          </a:prstGeom>
        </p:spPr>
      </p:pic>
      <p:sp>
        <p:nvSpPr>
          <p:cNvPr id="5" name="Title 4"/>
          <p:cNvSpPr>
            <a:spLocks noGrp="1"/>
          </p:cNvSpPr>
          <p:nvPr>
            <p:ph type="title"/>
          </p:nvPr>
        </p:nvSpPr>
        <p:spPr/>
        <p:txBody>
          <a:bodyPr/>
          <a:lstStyle/>
          <a:p>
            <a:r>
              <a:rPr lang="en-US" dirty="0" smtClean="0"/>
              <a:t>Navigator Lineage</a:t>
            </a:r>
            <a:endParaRPr lang="en-US" dirty="0"/>
          </a:p>
        </p:txBody>
      </p:sp>
    </p:spTree>
    <p:extLst>
      <p:ext uri="{BB962C8B-B14F-4D97-AF65-F5344CB8AC3E}">
        <p14:creationId xmlns:p14="http://schemas.microsoft.com/office/powerpoint/2010/main" val="105859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88813DA-8D06-F14C-8552-E6A9180E361F}" type="slidenum">
              <a:rPr lang="en-US" smtClean="0">
                <a:latin typeface="Calibri"/>
              </a:rPr>
              <a:pPr/>
              <a:t>44</a:t>
            </a:fld>
            <a:endParaRPr lang="en-US" dirty="0">
              <a:latin typeface="Calibri"/>
            </a:endParaRPr>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489771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Lineage </a:t>
            </a:r>
            <a:r>
              <a:rPr lang="en-US" dirty="0"/>
              <a:t>&amp; Discovery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46899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Capture business and technical metadata</a:t>
            </a:r>
          </a:p>
          <a:p>
            <a:r>
              <a:rPr lang="en-US" dirty="0" smtClean="0"/>
              <a:t>Capture data lineage</a:t>
            </a:r>
          </a:p>
          <a:p>
            <a:r>
              <a:rPr lang="en-US" dirty="0" smtClean="0"/>
              <a:t>Explore/Discover</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5329522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Any processed data can be exported</a:t>
            </a:r>
          </a:p>
          <a:p>
            <a:r>
              <a:rPr lang="en-US" dirty="0" smtClean="0"/>
              <a:t>Same tool to import can export</a:t>
            </a:r>
          </a:p>
          <a:p>
            <a:r>
              <a:rPr lang="en-US" dirty="0" smtClean="0"/>
              <a:t>Special connectors for  Teradata, Oracle, </a:t>
            </a:r>
            <a:r>
              <a:rPr lang="en-US" dirty="0" err="1" smtClean="0"/>
              <a:t>Netezza</a:t>
            </a:r>
            <a:endParaRPr lang="en-US" dirty="0" smtClean="0"/>
          </a:p>
        </p:txBody>
      </p:sp>
      <p:sp>
        <p:nvSpPr>
          <p:cNvPr id="4" name="Title 3"/>
          <p:cNvSpPr>
            <a:spLocks noGrp="1"/>
          </p:cNvSpPr>
          <p:nvPr>
            <p:ph type="title"/>
          </p:nvPr>
        </p:nvSpPr>
        <p:spPr/>
        <p:txBody>
          <a:bodyPr/>
          <a:lstStyle/>
          <a:p>
            <a:r>
              <a:rPr lang="en-US" dirty="0" smtClean="0"/>
              <a:t>Export to Warehouse</a:t>
            </a:r>
            <a:endParaRPr lang="en-US" dirty="0"/>
          </a:p>
        </p:txBody>
      </p:sp>
    </p:spTree>
    <p:extLst>
      <p:ext uri="{BB962C8B-B14F-4D97-AF65-F5344CB8AC3E}">
        <p14:creationId xmlns:p14="http://schemas.microsoft.com/office/powerpoint/2010/main" val="10097305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7. Export </a:t>
            </a:r>
            <a:r>
              <a:rPr lang="en-US" dirty="0" smtClean="0"/>
              <a:t>to </a:t>
            </a:r>
            <a:r>
              <a:rPr lang="en-US" dirty="0" smtClean="0"/>
              <a:t>DBMS/EDW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4752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Leading BI and statistical tools certified</a:t>
            </a:r>
          </a:p>
          <a:p>
            <a:r>
              <a:rPr lang="en-US" dirty="0" smtClean="0"/>
              <a:t>Concurrent, interactive, analytic SQL</a:t>
            </a:r>
          </a:p>
          <a:p>
            <a:r>
              <a:rPr lang="en-US" dirty="0" smtClean="0"/>
              <a:t>Active archive, offload from EDW</a:t>
            </a:r>
          </a:p>
          <a:p>
            <a:r>
              <a:rPr lang="en-US" dirty="0" smtClean="0"/>
              <a:t>Supports technical and business metadata</a:t>
            </a:r>
          </a:p>
          <a:p>
            <a:r>
              <a:rPr lang="en-US" dirty="0" smtClean="0"/>
              <a:t>Supports discovery using metadata</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58803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Content Placeholder 2"/>
          <p:cNvSpPr>
            <a:spLocks noGrp="1"/>
          </p:cNvSpPr>
          <p:nvPr>
            <p:ph sz="quarter" idx="13"/>
          </p:nvPr>
        </p:nvSpPr>
        <p:spPr/>
        <p:txBody>
          <a:bodyPr/>
          <a:lstStyle/>
          <a:p>
            <a:pPr marL="0" indent="0">
              <a:buNone/>
            </a:pPr>
            <a:r>
              <a:rPr lang="en-US" dirty="0" smtClean="0"/>
              <a:t>ME</a:t>
            </a:r>
          </a:p>
          <a:p>
            <a:r>
              <a:rPr lang="en-US" dirty="0" smtClean="0"/>
              <a:t>ETL</a:t>
            </a:r>
          </a:p>
          <a:p>
            <a:r>
              <a:rPr lang="en-US" dirty="0" smtClean="0"/>
              <a:t>SLAs</a:t>
            </a:r>
          </a:p>
          <a:p>
            <a:r>
              <a:rPr lang="en-US" dirty="0" smtClean="0"/>
              <a:t>BI backlog</a:t>
            </a:r>
          </a:p>
          <a:p>
            <a:r>
              <a:rPr lang="en-US" dirty="0" err="1" smtClean="0"/>
              <a:t>Dataloss</a:t>
            </a:r>
            <a:endParaRPr lang="en-US" dirty="0"/>
          </a:p>
        </p:txBody>
      </p:sp>
      <p:sp>
        <p:nvSpPr>
          <p:cNvPr id="4" name="Title 3"/>
          <p:cNvSpPr>
            <a:spLocks noGrp="1"/>
          </p:cNvSpPr>
          <p:nvPr>
            <p:ph type="title"/>
          </p:nvPr>
        </p:nvSpPr>
        <p:spPr/>
        <p:txBody>
          <a:bodyPr/>
          <a:lstStyle/>
          <a:p>
            <a:r>
              <a:rPr lang="en-US" dirty="0" smtClean="0"/>
              <a:t>Specific FMS challenges (Tony?)</a:t>
            </a:r>
            <a:endParaRPr lang="en-US" dirty="0"/>
          </a:p>
        </p:txBody>
      </p:sp>
    </p:spTree>
    <p:extLst>
      <p:ext uri="{BB962C8B-B14F-4D97-AF65-F5344CB8AC3E}">
        <p14:creationId xmlns:p14="http://schemas.microsoft.com/office/powerpoint/2010/main" val="3850970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26373"/>
            <a:ext cx="1376146" cy="1200329"/>
          </a:xfrm>
          <a:prstGeom prst="rect">
            <a:avLst/>
          </a:prstGeom>
        </p:spPr>
        <p:txBody>
          <a:bodyPr wrap="none">
            <a:spAutoFit/>
          </a:bodyPr>
          <a:lstStyle/>
          <a:p>
            <a:pPr marL="228600" indent="-228600">
              <a:buAutoNum type="arabicParenR"/>
              <a:tabLst>
                <a:tab pos="231775" algn="l"/>
              </a:tabLst>
            </a:pPr>
            <a:r>
              <a:rPr lang="en-US" b="1"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200" b="1"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Ingestion</a:t>
            </a:r>
            <a:endParaRPr lang="en-US" sz="1200" b="1" dirty="0">
              <a:solidFill>
                <a:srgbClr val="FFFFFF"/>
              </a:solidFill>
              <a:ea typeface="Helvetica Neue"/>
              <a:cs typeface="Calibri"/>
              <a:sym typeface="Helvetica Neue"/>
            </a:endParaRPr>
          </a:p>
          <a:p>
            <a:pPr>
              <a:tabLst>
                <a:tab pos="231775" algn="r"/>
              </a:tabLst>
            </a:pPr>
            <a:r>
              <a:rPr lang="en-US" b="1" dirty="0" smtClean="0">
                <a:solidFill>
                  <a:srgbClr val="FFFFFF"/>
                </a:solidFill>
                <a:ea typeface="Helvetica Neue"/>
                <a:cs typeface="Calibri"/>
                <a:sym typeface="Helvetica Neue"/>
              </a:rPr>
              <a:t> </a:t>
            </a:r>
            <a:endParaRPr lang="en-US" b="1" dirty="0">
              <a:cs typeface="Calibri"/>
            </a:endParaRPr>
          </a:p>
        </p:txBody>
      </p:sp>
      <p:sp>
        <p:nvSpPr>
          <p:cNvPr id="71" name="Rectangle 70"/>
          <p:cNvSpPr/>
          <p:nvPr/>
        </p:nvSpPr>
        <p:spPr>
          <a:xfrm>
            <a:off x="3530670" y="3826373"/>
            <a:ext cx="1728102" cy="738664"/>
          </a:xfrm>
          <a:prstGeom prst="rect">
            <a:avLst/>
          </a:prstGeom>
        </p:spPr>
        <p:txBody>
          <a:bodyPr wrap="none">
            <a:spAutoFit/>
          </a:bodyPr>
          <a:lstStyle/>
          <a:p>
            <a:pPr>
              <a:tabLst>
                <a:tab pos="231775" algn="l"/>
              </a:tabLst>
            </a:pPr>
            <a:r>
              <a:rPr lang="en-US" b="1" dirty="0" smtClean="0">
                <a:solidFill>
                  <a:srgbClr val="FFFFFF"/>
                </a:solidFill>
                <a:ea typeface="Helvetica Neue"/>
                <a:cs typeface="Calibri"/>
                <a:sym typeface="Helvetica Neue"/>
              </a:rPr>
              <a:t>2</a:t>
            </a:r>
            <a:r>
              <a:rPr lang="en-US" b="1" dirty="0">
                <a:solidFill>
                  <a:srgbClr val="FFFFFF"/>
                </a:solidFill>
                <a:ea typeface="Helvetica Neue"/>
                <a:cs typeface="Calibri"/>
                <a:sym typeface="Helvetica Neue"/>
              </a:rPr>
              <a:t>) </a:t>
            </a:r>
            <a:r>
              <a:rPr lang="en-US" b="1" dirty="0" smtClean="0">
                <a:solidFill>
                  <a:srgbClr val="FFFFFF"/>
                </a:solidFill>
                <a:ea typeface="Helvetica Neue"/>
                <a:cs typeface="Calibri"/>
                <a:sym typeface="Helvetica Neue"/>
              </a:rPr>
              <a:t>ELT</a:t>
            </a:r>
            <a:endParaRPr lang="en-US" b="1" dirty="0" smtClean="0">
              <a:solidFill>
                <a:srgbClr val="FFFFFF"/>
              </a:solidFill>
              <a:ea typeface="Helvetica Neue"/>
              <a:cs typeface="Calibri"/>
            </a:endParaRPr>
          </a:p>
          <a:p>
            <a:pPr marL="231775" lvl="1">
              <a:buFont typeface="Arial"/>
              <a:buChar char="•"/>
              <a:tabLst>
                <a:tab pos="346075"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Party ELT tools</a:t>
            </a:r>
          </a:p>
          <a:p>
            <a:pPr marL="231775" lvl="1">
              <a:buFont typeface="Arial"/>
              <a:buChar char="•"/>
              <a:tabLst>
                <a:tab pos="346075" algn="l"/>
              </a:tabLst>
            </a:pPr>
            <a:r>
              <a:rPr lang="en-US" sz="1200" b="1" dirty="0" smtClean="0">
                <a:solidFill>
                  <a:srgbClr val="FFFFFF"/>
                </a:solidFill>
                <a:ea typeface="Helvetica Neue"/>
                <a:cs typeface="Calibri"/>
                <a:sym typeface="Helvetica Neue"/>
              </a:rPr>
              <a:t> Parallel Processing </a:t>
            </a:r>
            <a:endParaRPr lang="en-US" sz="1200" b="1" dirty="0">
              <a:solidFill>
                <a:srgbClr val="FFFFFF"/>
              </a:solidFill>
              <a:ea typeface="Helvetica Neue"/>
              <a:cs typeface="Calibri"/>
            </a:endParaRPr>
          </a:p>
        </p:txBody>
      </p:sp>
      <p:sp>
        <p:nvSpPr>
          <p:cNvPr id="72" name="Rectangle 71"/>
          <p:cNvSpPr/>
          <p:nvPr/>
        </p:nvSpPr>
        <p:spPr>
          <a:xfrm>
            <a:off x="6724730" y="3826373"/>
            <a:ext cx="2408673" cy="1200329"/>
          </a:xfrm>
          <a:prstGeom prst="rect">
            <a:avLst/>
          </a:prstGeom>
        </p:spPr>
        <p:txBody>
          <a:bodyPr wrap="none">
            <a:spAutoFit/>
          </a:bodyPr>
          <a:lstStyle/>
          <a:p>
            <a:pPr marL="171450" lvl="1">
              <a:tabLst>
                <a:tab pos="285750" algn="l"/>
              </a:tabLst>
            </a:pPr>
            <a:r>
              <a:rPr lang="en-US" b="1" dirty="0">
                <a:solidFill>
                  <a:srgbClr val="FFFFFF"/>
                </a:solidFill>
                <a:ea typeface="Helvetica Neue"/>
                <a:cs typeface="Calibri"/>
                <a:sym typeface="Helvetica Neue"/>
              </a:rPr>
              <a:t>3) </a:t>
            </a:r>
            <a:r>
              <a:rPr lang="en-US" b="1" dirty="0" smtClean="0">
                <a:solidFill>
                  <a:srgbClr val="FFFFFF"/>
                </a:solidFill>
                <a:ea typeface="Helvetica Neue"/>
                <a:cs typeface="Calibri"/>
                <a:sym typeface="Helvetica Neue"/>
              </a:rPr>
              <a:t>Explore </a:t>
            </a:r>
            <a:r>
              <a:rPr lang="en-US" b="1" dirty="0">
                <a:solidFill>
                  <a:srgbClr val="FFFFFF"/>
                </a:solidFill>
                <a:ea typeface="Helvetica Neue"/>
                <a:cs typeface="Calibri"/>
                <a:sym typeface="Helvetica Neue"/>
              </a:rPr>
              <a:t>and </a:t>
            </a:r>
            <a:r>
              <a:rPr lang="en-US" b="1"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a:t>
            </a:r>
            <a:r>
              <a:rPr lang="en-US" sz="1200" b="1" dirty="0">
                <a:solidFill>
                  <a:srgbClr val="FFFFFF"/>
                </a:solidFill>
                <a:ea typeface="Helvetica Neue"/>
                <a:cs typeface="Calibri"/>
                <a:sym typeface="Helvetica Neue"/>
              </a:rPr>
              <a:t>Party </a:t>
            </a:r>
            <a:r>
              <a:rPr lang="en-US" sz="1200" b="1" dirty="0" smtClean="0">
                <a:solidFill>
                  <a:srgbClr val="FFFFFF"/>
                </a:solidFill>
                <a:ea typeface="Helvetica Neue"/>
                <a:cs typeface="Calibri"/>
                <a:sym typeface="Helvetica Neue"/>
              </a:rPr>
              <a:t>BI </a:t>
            </a:r>
            <a:r>
              <a:rPr lang="en-US" sz="1200" b="1"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External Files </a:t>
            </a:r>
            <a:endParaRPr lang="en-US" sz="1200" b="1" dirty="0">
              <a:solidFill>
                <a:srgbClr val="FFFFFF"/>
              </a:solidFill>
              <a:ea typeface="Helvetica Neue"/>
              <a:cs typeface="Calibri"/>
            </a:endParaRPr>
          </a:p>
          <a:p>
            <a:pPr marL="0" lvl="1">
              <a:buSzPct val="25000"/>
              <a:tabLst>
                <a:tab pos="231775" algn="l"/>
              </a:tabLst>
            </a:pPr>
            <a:endParaRPr lang="en-US" b="1"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r:embed="rId9">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45167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fontScale="62500" lnSpcReduction="20000"/>
          </a:bodyPr>
          <a:lstStyle/>
          <a:p>
            <a:r>
              <a:rPr lang="en-US" dirty="0"/>
              <a:t>Load the </a:t>
            </a:r>
            <a:r>
              <a:rPr lang="en-US" dirty="0" smtClean="0"/>
              <a:t>data</a:t>
            </a:r>
          </a:p>
          <a:p>
            <a:pPr lvl="1"/>
            <a:r>
              <a:rPr lang="en-US" dirty="0" smtClean="0"/>
              <a:t>Using existing files, desktop tools, integrate to databases and more</a:t>
            </a:r>
            <a:endParaRPr lang="en-US" dirty="0"/>
          </a:p>
          <a:p>
            <a:r>
              <a:rPr lang="en-US" dirty="0"/>
              <a:t>Transform the data </a:t>
            </a:r>
            <a:r>
              <a:rPr lang="en-US" dirty="0" smtClean="0"/>
              <a:t>– ETL</a:t>
            </a:r>
          </a:p>
          <a:p>
            <a:pPr lvl="1"/>
            <a:r>
              <a:rPr lang="en-US" dirty="0" smtClean="0"/>
              <a:t>3</a:t>
            </a:r>
            <a:r>
              <a:rPr lang="en-US" baseline="30000" dirty="0" smtClean="0"/>
              <a:t>rd</a:t>
            </a:r>
            <a:r>
              <a:rPr lang="en-US" dirty="0" smtClean="0"/>
              <a:t> party ecosystem of tools</a:t>
            </a:r>
            <a:endParaRPr lang="en-US" dirty="0"/>
          </a:p>
          <a:p>
            <a:r>
              <a:rPr lang="en-US" dirty="0"/>
              <a:t>Query the data - Interactive </a:t>
            </a:r>
            <a:r>
              <a:rPr lang="en-US" dirty="0" smtClean="0"/>
              <a:t>SQL</a:t>
            </a:r>
          </a:p>
          <a:p>
            <a:pPr lvl="1"/>
            <a:r>
              <a:rPr lang="en-US" dirty="0" smtClean="0"/>
              <a:t>Interactive SQL for descriptive and advanced analytics</a:t>
            </a:r>
          </a:p>
          <a:p>
            <a:r>
              <a:rPr lang="en-US" dirty="0"/>
              <a:t>Explore the data - Faceted Search</a:t>
            </a:r>
          </a:p>
          <a:p>
            <a:pPr lvl="1"/>
            <a:r>
              <a:rPr lang="en-US" dirty="0"/>
              <a:t>Visual tools and Search Application to explore, open to wide </a:t>
            </a:r>
            <a:r>
              <a:rPr lang="en-US" dirty="0" smtClean="0"/>
              <a:t>audience</a:t>
            </a:r>
            <a:endParaRPr lang="en-US" dirty="0"/>
          </a:p>
          <a:p>
            <a:r>
              <a:rPr lang="en-US" dirty="0" smtClean="0"/>
              <a:t>Security - Authentication and Authorization</a:t>
            </a:r>
          </a:p>
          <a:p>
            <a:pPr lvl="1"/>
            <a:r>
              <a:rPr lang="en-US" dirty="0" smtClean="0"/>
              <a:t>Security throughout the entire platform</a:t>
            </a:r>
            <a:endParaRPr lang="en-US" dirty="0"/>
          </a:p>
          <a:p>
            <a:r>
              <a:rPr lang="en-US" dirty="0" smtClean="0"/>
              <a:t>Audit</a:t>
            </a:r>
            <a:r>
              <a:rPr lang="en-US" dirty="0"/>
              <a:t>, Discovery, and </a:t>
            </a:r>
            <a:r>
              <a:rPr lang="en-US" dirty="0" smtClean="0"/>
              <a:t>Lineage</a:t>
            </a:r>
          </a:p>
          <a:p>
            <a:pPr lvl="1"/>
            <a:r>
              <a:rPr lang="en-US" dirty="0" smtClean="0"/>
              <a:t>Data Governance and Provenance</a:t>
            </a:r>
          </a:p>
          <a:p>
            <a:r>
              <a:rPr lang="en-US" dirty="0" smtClean="0"/>
              <a:t>Export to </a:t>
            </a:r>
            <a:r>
              <a:rPr lang="en-US" dirty="0" err="1" smtClean="0"/>
              <a:t>Dataware</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23015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r>
              <a:rPr lang="en-US" dirty="0" smtClean="0"/>
              <a:t>Cloudera Civilian Team</a:t>
            </a:r>
            <a:endParaRPr lang="en-US" dirty="0"/>
          </a:p>
        </p:txBody>
      </p:sp>
    </p:spTree>
    <p:extLst>
      <p:ext uri="{BB962C8B-B14F-4D97-AF65-F5344CB8AC3E}">
        <p14:creationId xmlns:p14="http://schemas.microsoft.com/office/powerpoint/2010/main" val="40386040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7" name="Rectangle 6"/>
          <p:cNvSpPr/>
          <p:nvPr/>
        </p:nvSpPr>
        <p:spPr>
          <a:xfrm>
            <a:off x="560443" y="1845544"/>
            <a:ext cx="3074860" cy="1569660"/>
          </a:xfrm>
          <a:prstGeom prst="rect">
            <a:avLst/>
          </a:prstGeom>
        </p:spPr>
        <p:txBody>
          <a:bodyPr wrap="square">
            <a:spAutoFit/>
          </a:bodyPr>
          <a:lstStyle/>
          <a:p>
            <a:pPr marL="285750" indent="-285750">
              <a:buFont typeface="Arial"/>
              <a:buChar char="•"/>
            </a:pPr>
            <a:r>
              <a:rPr lang="en-US" sz="2400" dirty="0"/>
              <a:t>Design time</a:t>
            </a:r>
          </a:p>
          <a:p>
            <a:pPr marL="285750" indent="-285750">
              <a:buFont typeface="Arial"/>
              <a:buChar char="•"/>
            </a:pPr>
            <a:r>
              <a:rPr lang="en-US" sz="2400" dirty="0"/>
              <a:t>Map data sources</a:t>
            </a:r>
          </a:p>
          <a:p>
            <a:pPr marL="285750" indent="-285750">
              <a:buFont typeface="Arial"/>
              <a:buChar char="•"/>
            </a:pPr>
            <a:r>
              <a:rPr lang="en-US" sz="2400" dirty="0"/>
              <a:t>Extraneous data</a:t>
            </a:r>
          </a:p>
          <a:p>
            <a:pPr marL="285750" indent="-285750">
              <a:buFont typeface="Arial"/>
              <a:buChar char="•"/>
            </a:pPr>
            <a:r>
              <a:rPr lang="en-US" sz="2400" dirty="0"/>
              <a:t>Expensive to change</a:t>
            </a:r>
          </a:p>
        </p:txBody>
      </p:sp>
      <p:sp>
        <p:nvSpPr>
          <p:cNvPr id="8" name="Rectangle 7"/>
          <p:cNvSpPr/>
          <p:nvPr/>
        </p:nvSpPr>
        <p:spPr>
          <a:xfrm>
            <a:off x="455627" y="959862"/>
            <a:ext cx="3208761" cy="736864"/>
          </a:xfrm>
          <a:prstGeom prst="rect">
            <a:avLst/>
          </a:prstGeom>
          <a:solidFill>
            <a:srgbClr val="85D3E3"/>
          </a:solidFill>
          <a:ln>
            <a:solidFill>
              <a:schemeClr val="bg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Tree>
    <p:extLst>
      <p:ext uri="{BB962C8B-B14F-4D97-AF65-F5344CB8AC3E}">
        <p14:creationId xmlns:p14="http://schemas.microsoft.com/office/powerpoint/2010/main" val="246800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3" name="Rectangle 2"/>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chemeClr val="accent1">
              <a:lumMod val="60000"/>
              <a:lumOff val="40000"/>
            </a:schemeClr>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9" name="Rectangle 8"/>
          <p:cNvSpPr/>
          <p:nvPr/>
        </p:nvSpPr>
        <p:spPr>
          <a:xfrm>
            <a:off x="5453280" y="1842814"/>
            <a:ext cx="3074860" cy="1938992"/>
          </a:xfrm>
          <a:prstGeom prst="rect">
            <a:avLst/>
          </a:prstGeom>
        </p:spPr>
        <p:txBody>
          <a:bodyPr wrap="square">
            <a:spAutoFit/>
          </a:bodyPr>
          <a:lstStyle/>
          <a:p>
            <a:pPr marL="285750" indent="-285750">
              <a:buFont typeface="Arial"/>
              <a:buChar char="•"/>
            </a:pPr>
            <a:r>
              <a:rPr lang="en-US" sz="2400" dirty="0"/>
              <a:t>Before use</a:t>
            </a:r>
          </a:p>
          <a:p>
            <a:pPr marL="285750" indent="-285750">
              <a:buFont typeface="Arial"/>
              <a:buChar char="•"/>
            </a:pPr>
            <a:r>
              <a:rPr lang="en-US" sz="2400" dirty="0"/>
              <a:t>Multiple schemas</a:t>
            </a:r>
          </a:p>
          <a:p>
            <a:pPr marL="285750" indent="-285750">
              <a:buFont typeface="Arial"/>
              <a:buChar char="•"/>
            </a:pPr>
            <a:r>
              <a:rPr lang="en-US" sz="2400" dirty="0"/>
              <a:t>“Free to change”</a:t>
            </a:r>
          </a:p>
          <a:p>
            <a:pPr marL="285750" indent="-285750">
              <a:buFont typeface="Arial"/>
              <a:buChar char="•"/>
            </a:pPr>
            <a:r>
              <a:rPr lang="en-US" sz="2400" dirty="0"/>
              <a:t>Fast source of data integration </a:t>
            </a: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2" name="TextBox 11"/>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1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1" name="TextBox 10"/>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3" name="Picture 2"/>
          <p:cNvPicPr>
            <a:picLocks noChangeAspect="1"/>
          </p:cNvPicPr>
          <p:nvPr/>
        </p:nvPicPr>
        <p:blipFill>
          <a:blip r:embed="rId3"/>
          <a:stretch>
            <a:fillRect/>
          </a:stretch>
        </p:blipFill>
        <p:spPr>
          <a:xfrm>
            <a:off x="5108814" y="1878446"/>
            <a:ext cx="3683775" cy="2036345"/>
          </a:xfrm>
          <a:prstGeom prst="rect">
            <a:avLst/>
          </a:prstGeom>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9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From Hadoop to an Enterprise Data Hub</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117314335"/>
              </p:ext>
            </p:extLst>
          </p:nvPr>
        </p:nvGraphicFramePr>
        <p:xfrm>
          <a:off x="274998" y="1047750"/>
          <a:ext cx="2087202" cy="3464355"/>
        </p:xfrm>
        <a:graphic>
          <a:graphicData uri="http://schemas.openxmlformats.org/drawingml/2006/table">
            <a:tbl>
              <a:tblPr firstCol="1">
                <a:tableStyleId>{5C22544A-7EE6-4342-B048-85BDC9FD1C3A}</a:tableStyleId>
              </a:tblPr>
              <a:tblGrid>
                <a:gridCol w="1401402"/>
                <a:gridCol w="685800"/>
              </a:tblGrid>
              <a:tr h="799185">
                <a:tc>
                  <a:txBody>
                    <a:bodyPr/>
                    <a:lstStyle/>
                    <a:p>
                      <a:pPr algn="l"/>
                      <a:r>
                        <a:rPr lang="en-US" sz="1600" dirty="0" smtClean="0"/>
                        <a:t>Open Source</a:t>
                      </a:r>
                    </a:p>
                    <a:p>
                      <a:pPr algn="l"/>
                      <a:r>
                        <a:rPr lang="en-US" sz="1600" dirty="0" smtClean="0"/>
                        <a:t>Scalable</a:t>
                      </a:r>
                    </a:p>
                    <a:p>
                      <a:pPr algn="l"/>
                      <a:r>
                        <a:rPr lang="en-US" sz="1600" dirty="0" smtClean="0"/>
                        <a:t>Flexible</a:t>
                      </a:r>
                    </a:p>
                    <a:p>
                      <a:pPr algn="l"/>
                      <a:r>
                        <a:rPr lang="en-US" sz="1600" dirty="0" smtClean="0"/>
                        <a:t>Cost-Effective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1D7493"/>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1D7493"/>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rgbClr val="CBE9F5"/>
                    </a:solidFill>
                  </a:tcPr>
                </a:tc>
              </a:tr>
              <a:tr h="799185">
                <a:tc>
                  <a:txBody>
                    <a:bodyPr/>
                    <a:lstStyle/>
                    <a:p>
                      <a:pPr algn="l"/>
                      <a:r>
                        <a:rPr lang="en-US" sz="1600" dirty="0" smtClean="0"/>
                        <a:t>Managed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Open Architecture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Secure and Governed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bl>
          </a:graphicData>
        </a:graphic>
      </p:graphicFrame>
      <p:sp>
        <p:nvSpPr>
          <p:cNvPr id="25" name="Rectangle 24"/>
          <p:cNvSpPr/>
          <p:nvPr/>
        </p:nvSpPr>
        <p:spPr>
          <a:xfrm>
            <a:off x="1676400" y="21351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6" name="Rectangle 25"/>
          <p:cNvSpPr/>
          <p:nvPr/>
        </p:nvSpPr>
        <p:spPr>
          <a:xfrm>
            <a:off x="1671871" y="2929314"/>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7" name="Rectangle 26"/>
          <p:cNvSpPr/>
          <p:nvPr/>
        </p:nvSpPr>
        <p:spPr>
          <a:xfrm>
            <a:off x="1671871" y="37353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65" name="Rounded Rectangle 64"/>
          <p:cNvSpPr/>
          <p:nvPr/>
        </p:nvSpPr>
        <p:spPr>
          <a:xfrm>
            <a:off x="2593414" y="1028132"/>
            <a:ext cx="6316063" cy="3515308"/>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Rounded Rectangle 70"/>
          <p:cNvSpPr/>
          <p:nvPr/>
        </p:nvSpPr>
        <p:spPr>
          <a:xfrm>
            <a:off x="7265105"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3</a:t>
            </a:r>
            <a:r>
              <a:rPr kumimoji="0" lang="en-US" sz="1100" b="0" i="0" u="none" strike="noStrike" kern="0" cap="none" spc="0" normalizeH="0" baseline="30000" noProof="0" dirty="0" smtClean="0">
                <a:ln>
                  <a:noFill/>
                </a:ln>
                <a:solidFill>
                  <a:sysClr val="windowText" lastClr="000000"/>
                </a:solidFill>
                <a:effectLst/>
                <a:uLnTx/>
                <a:uFillTx/>
                <a:latin typeface="Calibri"/>
                <a:ea typeface="+mn-ea"/>
                <a:cs typeface="+mn-cs"/>
              </a:rPr>
              <a:t>RD</a:t>
            </a: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 PARTY</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APPS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Rounded Rectangle 72"/>
          <p:cNvSpPr/>
          <p:nvPr/>
        </p:nvSpPr>
        <p:spPr>
          <a:xfrm>
            <a:off x="2752163" y="2645833"/>
            <a:ext cx="5367148" cy="1778000"/>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 FOR ANY TYPE OF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rPr>
              <a:t>UNIFIED, ELASTIC, RESILIENT</a:t>
            </a:r>
            <a:r>
              <a:rPr kumimoji="0" lang="en-US" sz="1200" b="0" i="0" u="none" strike="noStrike" kern="0" cap="none" spc="0" normalizeH="0" baseline="0" noProof="0" dirty="0" smtClean="0">
                <a:ln>
                  <a:noFill/>
                </a:ln>
                <a:solidFill>
                  <a:schemeClr val="accent2"/>
                </a:solidFill>
                <a:effectLst/>
                <a:uLnTx/>
                <a:uFillTx/>
                <a:latin typeface="Calibri"/>
                <a:ea typeface="+mn-ea"/>
                <a:cs typeface="+mn-cs"/>
              </a:rPr>
              <a:t>, SECURE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2680530" y="1047750"/>
            <a:ext cx="42291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4D6F"/>
                </a:solidFill>
                <a:effectLst/>
                <a:uLnTx/>
                <a:uFillTx/>
              </a:rPr>
              <a:t>CLOUDERA’S ENTERPRISE DATA HUB</a:t>
            </a:r>
            <a:endParaRPr kumimoji="0" lang="en-US" sz="1800" b="1" i="0" u="none" strike="noStrike" kern="0" cap="none" spc="0" normalizeH="0" baseline="0" noProof="0" dirty="0">
              <a:ln>
                <a:noFill/>
              </a:ln>
              <a:solidFill>
                <a:srgbClr val="004D6F"/>
              </a:solidFill>
              <a:effectLst/>
              <a:uLnTx/>
              <a:uFillTx/>
            </a:endParaRPr>
          </a:p>
        </p:txBody>
      </p:sp>
      <p:grpSp>
        <p:nvGrpSpPr>
          <p:cNvPr id="5" name="Group 4"/>
          <p:cNvGrpSpPr/>
          <p:nvPr/>
        </p:nvGrpSpPr>
        <p:grpSpPr>
          <a:xfrm>
            <a:off x="2752163" y="1451480"/>
            <a:ext cx="854208" cy="808899"/>
            <a:chOff x="2752163" y="1451480"/>
            <a:chExt cx="854208" cy="808899"/>
          </a:xfrm>
        </p:grpSpPr>
        <p:sp>
          <p:nvSpPr>
            <p:cNvPr id="66" name="Rounded Rectangle 65"/>
            <p:cNvSpPr/>
            <p:nvPr/>
          </p:nvSpPr>
          <p:spPr>
            <a:xfrm>
              <a:off x="2752163"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Rectangle 78"/>
            <p:cNvSpPr/>
            <p:nvPr/>
          </p:nvSpPr>
          <p:spPr>
            <a:xfrm>
              <a:off x="2952082" y="2065709"/>
              <a:ext cx="481452" cy="107722"/>
            </a:xfrm>
            <a:prstGeom prst="rect">
              <a:avLst/>
            </a:prstGeom>
            <a:noFill/>
          </p:spPr>
          <p:txBody>
            <a:bodyPr wrap="none" lIns="0" tIns="0" rIns="0" bIns="0" anchor="ctr">
              <a:spAutoFit/>
            </a:bodyPr>
            <a:lstStyle/>
            <a:p>
              <a:pPr algn="ctr"/>
              <a:r>
                <a:rPr lang="en-US" sz="700" b="1" kern="0" dirty="0" smtClean="0">
                  <a:solidFill>
                    <a:schemeClr val="bg1"/>
                  </a:solidFill>
                </a:rPr>
                <a:t>MAPREDUCE</a:t>
              </a:r>
              <a:endParaRPr lang="en-US" sz="700" b="1" dirty="0">
                <a:solidFill>
                  <a:schemeClr val="bg1"/>
                </a:solidFill>
              </a:endParaRPr>
            </a:p>
          </p:txBody>
        </p:sp>
      </p:grpSp>
      <p:grpSp>
        <p:nvGrpSpPr>
          <p:cNvPr id="6" name="Group 5"/>
          <p:cNvGrpSpPr/>
          <p:nvPr/>
        </p:nvGrpSpPr>
        <p:grpSpPr>
          <a:xfrm>
            <a:off x="3654751" y="1451480"/>
            <a:ext cx="854208" cy="808899"/>
            <a:chOff x="3654751" y="1451480"/>
            <a:chExt cx="854208" cy="808899"/>
          </a:xfrm>
        </p:grpSpPr>
        <p:sp>
          <p:nvSpPr>
            <p:cNvPr id="67" name="Rounded Rectangle 66"/>
            <p:cNvSpPr/>
            <p:nvPr/>
          </p:nvSpPr>
          <p:spPr>
            <a:xfrm>
              <a:off x="3654751" y="1451480"/>
              <a:ext cx="854208" cy="808899"/>
            </a:xfrm>
            <a:prstGeom prst="roundRect">
              <a:avLst>
                <a:gd name="adj" fmla="val 487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Rectangle 79"/>
            <p:cNvSpPr/>
            <p:nvPr/>
          </p:nvSpPr>
          <p:spPr>
            <a:xfrm>
              <a:off x="3927702" y="2065709"/>
              <a:ext cx="307777" cy="107722"/>
            </a:xfrm>
            <a:prstGeom prst="rect">
              <a:avLst/>
            </a:prstGeom>
            <a:noFill/>
          </p:spPr>
          <p:txBody>
            <a:bodyPr wrap="none" lIns="0" tIns="0" rIns="0" bIns="0" anchor="ctr">
              <a:spAutoFit/>
            </a:bodyPr>
            <a:lstStyle/>
            <a:p>
              <a:pPr algn="ctr"/>
              <a:r>
                <a:rPr lang="en-US" sz="700" b="1" kern="0" dirty="0" smtClean="0">
                  <a:solidFill>
                    <a:schemeClr val="bg1"/>
                  </a:solidFill>
                </a:rPr>
                <a:t>IMPALA</a:t>
              </a:r>
              <a:endParaRPr lang="en-US" sz="700" b="1" dirty="0">
                <a:solidFill>
                  <a:schemeClr val="bg1"/>
                </a:solidFill>
              </a:endParaRPr>
            </a:p>
          </p:txBody>
        </p:sp>
      </p:grpSp>
      <p:grpSp>
        <p:nvGrpSpPr>
          <p:cNvPr id="7" name="Group 6"/>
          <p:cNvGrpSpPr/>
          <p:nvPr/>
        </p:nvGrpSpPr>
        <p:grpSpPr>
          <a:xfrm>
            <a:off x="4557339" y="1451480"/>
            <a:ext cx="854208" cy="808899"/>
            <a:chOff x="4557339" y="1451480"/>
            <a:chExt cx="854208" cy="808899"/>
          </a:xfrm>
        </p:grpSpPr>
        <p:sp>
          <p:nvSpPr>
            <p:cNvPr id="68" name="Rounded Rectangle 67"/>
            <p:cNvSpPr/>
            <p:nvPr/>
          </p:nvSpPr>
          <p:spPr>
            <a:xfrm>
              <a:off x="4557339"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Rectangle 80"/>
            <p:cNvSpPr/>
            <p:nvPr/>
          </p:nvSpPr>
          <p:spPr>
            <a:xfrm>
              <a:off x="4895318" y="2065709"/>
              <a:ext cx="192360" cy="107722"/>
            </a:xfrm>
            <a:prstGeom prst="rect">
              <a:avLst/>
            </a:prstGeom>
            <a:noFill/>
          </p:spPr>
          <p:txBody>
            <a:bodyPr wrap="none" lIns="0" tIns="0" rIns="0" bIns="0" anchor="ctr">
              <a:spAutoFit/>
            </a:bodyPr>
            <a:lstStyle/>
            <a:p>
              <a:pPr algn="ctr"/>
              <a:r>
                <a:rPr lang="en-US" sz="700" b="1" kern="0" dirty="0" smtClean="0">
                  <a:solidFill>
                    <a:schemeClr val="bg1"/>
                  </a:solidFill>
                </a:rPr>
                <a:t>SOLR</a:t>
              </a:r>
              <a:endParaRPr lang="en-US" sz="700" b="1" dirty="0">
                <a:solidFill>
                  <a:schemeClr val="bg1"/>
                </a:solidFill>
              </a:endParaRPr>
            </a:p>
          </p:txBody>
        </p:sp>
      </p:grpSp>
      <p:grpSp>
        <p:nvGrpSpPr>
          <p:cNvPr id="8" name="Group 7"/>
          <p:cNvGrpSpPr/>
          <p:nvPr/>
        </p:nvGrpSpPr>
        <p:grpSpPr>
          <a:xfrm>
            <a:off x="5459927" y="1451480"/>
            <a:ext cx="854208" cy="808899"/>
            <a:chOff x="5459927" y="1451480"/>
            <a:chExt cx="854208" cy="808899"/>
          </a:xfrm>
        </p:grpSpPr>
        <p:sp>
          <p:nvSpPr>
            <p:cNvPr id="69" name="Rounded Rectangle 68"/>
            <p:cNvSpPr/>
            <p:nvPr/>
          </p:nvSpPr>
          <p:spPr>
            <a:xfrm>
              <a:off x="5459927" y="1451480"/>
              <a:ext cx="854208" cy="808899"/>
            </a:xfrm>
            <a:prstGeom prst="roundRect">
              <a:avLst>
                <a:gd name="adj" fmla="val 644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MACHINE</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LEARNING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Rectangle 81"/>
            <p:cNvSpPr/>
            <p:nvPr/>
          </p:nvSpPr>
          <p:spPr>
            <a:xfrm>
              <a:off x="5758776" y="2068293"/>
              <a:ext cx="244233" cy="107722"/>
            </a:xfrm>
            <a:prstGeom prst="rect">
              <a:avLst/>
            </a:prstGeom>
            <a:noFill/>
          </p:spPr>
          <p:txBody>
            <a:bodyPr wrap="none" lIns="0" tIns="0" rIns="0" bIns="0" anchor="ctr">
              <a:spAutoFit/>
            </a:bodyPr>
            <a:lstStyle/>
            <a:p>
              <a:pPr algn="ctr"/>
              <a:r>
                <a:rPr lang="en-US" sz="700" b="1" kern="0" dirty="0" smtClean="0">
                  <a:solidFill>
                    <a:schemeClr val="tx2"/>
                  </a:solidFill>
                </a:rPr>
                <a:t>SPARK</a:t>
              </a:r>
              <a:endParaRPr lang="en-US" sz="700" b="1" dirty="0">
                <a:solidFill>
                  <a:schemeClr val="tx2"/>
                </a:solidFill>
              </a:endParaRPr>
            </a:p>
          </p:txBody>
        </p:sp>
      </p:grpSp>
      <p:grpSp>
        <p:nvGrpSpPr>
          <p:cNvPr id="9" name="Group 8"/>
          <p:cNvGrpSpPr/>
          <p:nvPr/>
        </p:nvGrpSpPr>
        <p:grpSpPr>
          <a:xfrm>
            <a:off x="6362515" y="1451480"/>
            <a:ext cx="854208" cy="808899"/>
            <a:chOff x="6362515" y="1451480"/>
            <a:chExt cx="854208" cy="808899"/>
          </a:xfrm>
        </p:grpSpPr>
        <p:sp>
          <p:nvSpPr>
            <p:cNvPr id="70" name="Rounded Rectangle 69"/>
            <p:cNvSpPr/>
            <p:nvPr/>
          </p:nvSpPr>
          <p:spPr>
            <a:xfrm>
              <a:off x="6362515" y="1451480"/>
              <a:ext cx="854208" cy="808899"/>
            </a:xfrm>
            <a:prstGeom prst="roundRect">
              <a:avLst>
                <a:gd name="adj" fmla="val 5922"/>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STREAM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3" name="Rectangle 82"/>
            <p:cNvSpPr/>
            <p:nvPr/>
          </p:nvSpPr>
          <p:spPr>
            <a:xfrm>
              <a:off x="6428491" y="2065709"/>
              <a:ext cx="718847" cy="107722"/>
            </a:xfrm>
            <a:prstGeom prst="rect">
              <a:avLst/>
            </a:prstGeom>
            <a:noFill/>
          </p:spPr>
          <p:txBody>
            <a:bodyPr wrap="none" lIns="0" tIns="0" rIns="0" bIns="0" anchor="ctr">
              <a:spAutoFit/>
            </a:bodyPr>
            <a:lstStyle/>
            <a:p>
              <a:pPr algn="ctr"/>
              <a:r>
                <a:rPr lang="en-US" sz="700" b="1" kern="0" dirty="0" smtClean="0">
                  <a:solidFill>
                    <a:schemeClr val="bg1"/>
                  </a:solidFill>
                </a:rPr>
                <a:t>SPARK</a:t>
              </a:r>
              <a:r>
                <a:rPr lang="en-US" sz="700" b="1" kern="0" dirty="0" smtClean="0">
                  <a:solidFill>
                    <a:schemeClr val="tx2"/>
                  </a:solidFill>
                </a:rPr>
                <a:t> </a:t>
              </a:r>
              <a:r>
                <a:rPr lang="en-US" sz="700" b="1" kern="0" dirty="0" smtClean="0">
                  <a:solidFill>
                    <a:schemeClr val="bg1"/>
                  </a:solidFill>
                </a:rPr>
                <a:t>STREAMING</a:t>
              </a:r>
              <a:endParaRPr lang="en-US" sz="700" b="1" dirty="0">
                <a:solidFill>
                  <a:schemeClr val="bg1"/>
                </a:solidFill>
              </a:endParaRPr>
            </a:p>
          </p:txBody>
        </p:sp>
      </p:grpSp>
      <p:grpSp>
        <p:nvGrpSpPr>
          <p:cNvPr id="10" name="Group 9"/>
          <p:cNvGrpSpPr/>
          <p:nvPr/>
        </p:nvGrpSpPr>
        <p:grpSpPr>
          <a:xfrm>
            <a:off x="2752163" y="2313298"/>
            <a:ext cx="5367148" cy="272154"/>
            <a:chOff x="2752163" y="2313298"/>
            <a:chExt cx="5367148" cy="272154"/>
          </a:xfrm>
        </p:grpSpPr>
        <p:sp>
          <p:nvSpPr>
            <p:cNvPr id="72" name="Rounded Rectangle 71"/>
            <p:cNvSpPr/>
            <p:nvPr/>
          </p:nvSpPr>
          <p:spPr>
            <a:xfrm>
              <a:off x="2752163" y="2313298"/>
              <a:ext cx="5367148"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Rectangle 83"/>
            <p:cNvSpPr/>
            <p:nvPr/>
          </p:nvSpPr>
          <p:spPr>
            <a:xfrm>
              <a:off x="6323136" y="2397064"/>
              <a:ext cx="243656" cy="123111"/>
            </a:xfrm>
            <a:prstGeom prst="rect">
              <a:avLst/>
            </a:prstGeom>
            <a:noFill/>
          </p:spPr>
          <p:txBody>
            <a:bodyPr wrap="none" lIns="0" tIns="0" rIns="0" bIns="0" anchor="ctr">
              <a:spAutoFit/>
            </a:bodyPr>
            <a:lstStyle/>
            <a:p>
              <a:pPr algn="ctr"/>
              <a:r>
                <a:rPr lang="en-US" sz="800" b="1" kern="0" dirty="0" smtClean="0">
                  <a:solidFill>
                    <a:schemeClr val="bg1"/>
                  </a:solidFill>
                </a:rPr>
                <a:t>YARN</a:t>
              </a:r>
              <a:endParaRPr lang="en-US" sz="800" b="1" dirty="0">
                <a:solidFill>
                  <a:schemeClr val="bg1"/>
                </a:solidFill>
              </a:endParaRPr>
            </a:p>
          </p:txBody>
        </p:sp>
      </p:grpSp>
      <p:grpSp>
        <p:nvGrpSpPr>
          <p:cNvPr id="11" name="Group 10"/>
          <p:cNvGrpSpPr/>
          <p:nvPr/>
        </p:nvGrpSpPr>
        <p:grpSpPr>
          <a:xfrm>
            <a:off x="2891862" y="3562350"/>
            <a:ext cx="2493768" cy="742729"/>
            <a:chOff x="2891862" y="3562350"/>
            <a:chExt cx="2493768" cy="742729"/>
          </a:xfrm>
        </p:grpSpPr>
        <p:sp>
          <p:nvSpPr>
            <p:cNvPr id="77" name="Rounded Rectangle 76"/>
            <p:cNvSpPr/>
            <p:nvPr/>
          </p:nvSpPr>
          <p:spPr>
            <a:xfrm>
              <a:off x="2891862" y="3562350"/>
              <a:ext cx="2493768"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85" name="Rectangle 84"/>
            <p:cNvSpPr/>
            <p:nvPr/>
          </p:nvSpPr>
          <p:spPr>
            <a:xfrm>
              <a:off x="4048320" y="4084363"/>
              <a:ext cx="196850" cy="107722"/>
            </a:xfrm>
            <a:prstGeom prst="rect">
              <a:avLst/>
            </a:prstGeom>
            <a:noFill/>
          </p:spPr>
          <p:txBody>
            <a:bodyPr wrap="none" lIns="0" tIns="0" rIns="0" bIns="0" anchor="ctr">
              <a:spAutoFit/>
            </a:bodyPr>
            <a:lstStyle/>
            <a:p>
              <a:pPr algn="ctr"/>
              <a:r>
                <a:rPr lang="en-US" sz="700" b="1" kern="0" dirty="0" smtClean="0">
                  <a:solidFill>
                    <a:schemeClr val="bg1"/>
                  </a:solidFill>
                </a:rPr>
                <a:t>HDFS</a:t>
              </a:r>
              <a:endParaRPr lang="en-US" sz="700" b="1" dirty="0">
                <a:solidFill>
                  <a:schemeClr val="bg1"/>
                </a:solidFill>
              </a:endParaRPr>
            </a:p>
          </p:txBody>
        </p:sp>
      </p:grpSp>
      <p:grpSp>
        <p:nvGrpSpPr>
          <p:cNvPr id="12" name="Group 11"/>
          <p:cNvGrpSpPr/>
          <p:nvPr/>
        </p:nvGrpSpPr>
        <p:grpSpPr>
          <a:xfrm>
            <a:off x="5531680" y="3562350"/>
            <a:ext cx="2457450" cy="742729"/>
            <a:chOff x="5531680" y="3562350"/>
            <a:chExt cx="2457450" cy="742729"/>
          </a:xfrm>
        </p:grpSpPr>
        <p:sp>
          <p:nvSpPr>
            <p:cNvPr id="78" name="Rounded Rectangle 77"/>
            <p:cNvSpPr/>
            <p:nvPr/>
          </p:nvSpPr>
          <p:spPr>
            <a:xfrm>
              <a:off x="5531680" y="3562350"/>
              <a:ext cx="2457450"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sp>
          <p:nvSpPr>
            <p:cNvPr id="86" name="Rectangle 85"/>
            <p:cNvSpPr/>
            <p:nvPr/>
          </p:nvSpPr>
          <p:spPr>
            <a:xfrm>
              <a:off x="6655019" y="4084363"/>
              <a:ext cx="247564" cy="107722"/>
            </a:xfrm>
            <a:prstGeom prst="rect">
              <a:avLst/>
            </a:prstGeom>
            <a:noFill/>
          </p:spPr>
          <p:txBody>
            <a:bodyPr wrap="none" lIns="0" tIns="0" rIns="0" bIns="0" anchor="ctr">
              <a:spAutoFit/>
            </a:bodyPr>
            <a:lstStyle/>
            <a:p>
              <a:pPr algn="ctr"/>
              <a:r>
                <a:rPr lang="en-US" sz="700" b="1" kern="0" dirty="0" smtClean="0">
                  <a:solidFill>
                    <a:schemeClr val="bg1"/>
                  </a:solidFill>
                </a:rPr>
                <a:t>HBASE</a:t>
              </a:r>
              <a:endParaRPr lang="en-US" sz="700" b="1" dirty="0">
                <a:solidFill>
                  <a:schemeClr val="bg1"/>
                </a:solidFill>
              </a:endParaRPr>
            </a:p>
          </p:txBody>
        </p:sp>
      </p:grpSp>
      <p:grpSp>
        <p:nvGrpSpPr>
          <p:cNvPr id="14" name="Group 13"/>
          <p:cNvGrpSpPr/>
          <p:nvPr/>
        </p:nvGrpSpPr>
        <p:grpSpPr>
          <a:xfrm>
            <a:off x="8179629" y="1451480"/>
            <a:ext cx="575904" cy="1139320"/>
            <a:chOff x="8179629" y="1451480"/>
            <a:chExt cx="575904" cy="1139320"/>
          </a:xfrm>
        </p:grpSpPr>
        <p:sp>
          <p:nvSpPr>
            <p:cNvPr id="74" name="Rounded Rectangle 73"/>
            <p:cNvSpPr/>
            <p:nvPr/>
          </p:nvSpPr>
          <p:spPr>
            <a:xfrm>
              <a:off x="8179629" y="1451480"/>
              <a:ext cx="575904" cy="1139320"/>
            </a:xfrm>
            <a:prstGeom prst="roundRect">
              <a:avLst>
                <a:gd name="adj" fmla="val 9200"/>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DATA</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7" name="Rectangle 86"/>
            <p:cNvSpPr/>
            <p:nvPr/>
          </p:nvSpPr>
          <p:spPr>
            <a:xfrm rot="5400000">
              <a:off x="7852363" y="1972735"/>
              <a:ext cx="888214" cy="107722"/>
            </a:xfrm>
            <a:prstGeom prst="rect">
              <a:avLst/>
            </a:prstGeom>
            <a:noFill/>
          </p:spPr>
          <p:txBody>
            <a:bodyPr wrap="none" lIns="0" tIns="0" rIns="0" bIns="0" anchor="ctr">
              <a:spAutoFit/>
            </a:bodyPr>
            <a:lstStyle/>
            <a:p>
              <a:pPr algn="ctr"/>
              <a:r>
                <a:rPr lang="en-US" sz="700" b="1" kern="0" dirty="0" smtClean="0">
                  <a:solidFill>
                    <a:schemeClr val="bg1"/>
                  </a:solidFill>
                </a:rPr>
                <a:t>CLOUDERA NAVIGATOR</a:t>
              </a:r>
              <a:endParaRPr lang="en-US" sz="700" b="1" dirty="0">
                <a:solidFill>
                  <a:schemeClr val="bg1"/>
                </a:solidFill>
              </a:endParaRPr>
            </a:p>
          </p:txBody>
        </p:sp>
      </p:grpSp>
      <p:grpSp>
        <p:nvGrpSpPr>
          <p:cNvPr id="13" name="Group 12"/>
          <p:cNvGrpSpPr/>
          <p:nvPr/>
        </p:nvGrpSpPr>
        <p:grpSpPr>
          <a:xfrm>
            <a:off x="8179629" y="2660650"/>
            <a:ext cx="575904" cy="1765300"/>
            <a:chOff x="8179629" y="2660650"/>
            <a:chExt cx="575904" cy="1765300"/>
          </a:xfrm>
        </p:grpSpPr>
        <p:sp>
          <p:nvSpPr>
            <p:cNvPr id="75" name="Rounded Rectangle 74"/>
            <p:cNvSpPr/>
            <p:nvPr/>
          </p:nvSpPr>
          <p:spPr>
            <a:xfrm>
              <a:off x="8179629" y="2660650"/>
              <a:ext cx="575904" cy="1765300"/>
            </a:xfrm>
            <a:prstGeom prst="roundRect">
              <a:avLst>
                <a:gd name="adj" fmla="val 8381"/>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SYSTEM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8" name="Rectangle 87"/>
            <p:cNvSpPr/>
            <p:nvPr/>
          </p:nvSpPr>
          <p:spPr>
            <a:xfrm rot="5400000">
              <a:off x="7879689" y="3490081"/>
              <a:ext cx="833562" cy="107722"/>
            </a:xfrm>
            <a:prstGeom prst="rect">
              <a:avLst/>
            </a:prstGeom>
            <a:noFill/>
          </p:spPr>
          <p:txBody>
            <a:bodyPr wrap="none" lIns="0" tIns="0" rIns="0" bIns="0" anchor="ctr">
              <a:spAutoFit/>
            </a:bodyPr>
            <a:lstStyle/>
            <a:p>
              <a:pPr algn="ctr"/>
              <a:r>
                <a:rPr lang="en-US" sz="700" b="1" kern="0" dirty="0" smtClean="0">
                  <a:solidFill>
                    <a:schemeClr val="bg1"/>
                  </a:solidFill>
                </a:rPr>
                <a:t>CLOUDERA MANAGER</a:t>
              </a:r>
              <a:endParaRPr lang="en-US" sz="700" b="1" dirty="0">
                <a:solidFill>
                  <a:schemeClr val="bg1"/>
                </a:solidFill>
              </a:endParaRPr>
            </a:p>
          </p:txBody>
        </p:sp>
      </p:grpSp>
      <p:grpSp>
        <p:nvGrpSpPr>
          <p:cNvPr id="16" name="Group 15"/>
          <p:cNvGrpSpPr/>
          <p:nvPr/>
        </p:nvGrpSpPr>
        <p:grpSpPr>
          <a:xfrm>
            <a:off x="5932439" y="3073226"/>
            <a:ext cx="1153003" cy="276999"/>
            <a:chOff x="5932439" y="3073226"/>
            <a:chExt cx="1153003" cy="276999"/>
          </a:xfrm>
        </p:grpSpPr>
        <p:sp>
          <p:nvSpPr>
            <p:cNvPr id="89" name="Rectangle 88"/>
            <p:cNvSpPr/>
            <p:nvPr/>
          </p:nvSpPr>
          <p:spPr>
            <a:xfrm>
              <a:off x="6546512" y="3110319"/>
              <a:ext cx="538930" cy="215444"/>
            </a:xfrm>
            <a:prstGeom prst="rect">
              <a:avLst/>
            </a:prstGeom>
          </p:spPr>
          <p:txBody>
            <a:bodyPr wrap="none">
              <a:spAutoFit/>
            </a:bodyPr>
            <a:lstStyle/>
            <a:p>
              <a:r>
                <a:rPr lang="en-US" sz="800" b="1" kern="0" dirty="0" smtClean="0"/>
                <a:t>SENTRY</a:t>
              </a:r>
              <a:r>
                <a:rPr lang="en-US" sz="800" b="1" kern="0" dirty="0" smtClean="0">
                  <a:solidFill>
                    <a:schemeClr val="bg1"/>
                  </a:solidFill>
                </a:rPr>
                <a:t>,</a:t>
              </a:r>
              <a:endParaRPr lang="en-US" sz="1050" b="1" dirty="0">
                <a:solidFill>
                  <a:schemeClr val="bg1"/>
                </a:solidFill>
              </a:endParaRPr>
            </a:p>
          </p:txBody>
        </p:sp>
        <p:sp>
          <p:nvSpPr>
            <p:cNvPr id="15" name="Rectangle 14"/>
            <p:cNvSpPr/>
            <p:nvPr/>
          </p:nvSpPr>
          <p:spPr>
            <a:xfrm>
              <a:off x="5932439" y="3073226"/>
              <a:ext cx="743187" cy="276999"/>
            </a:xfrm>
            <a:prstGeom prst="rect">
              <a:avLst/>
            </a:prstGeom>
          </p:spPr>
          <p:txBody>
            <a:bodyPr wrap="none">
              <a:spAutoFit/>
            </a:bodyPr>
            <a:lstStyle/>
            <a:p>
              <a:pPr lvl="0" algn="ctr" defTabSz="914400">
                <a:defRPr/>
              </a:pPr>
              <a:r>
                <a:rPr lang="en-US" sz="1200" kern="0" dirty="0">
                  <a:solidFill>
                    <a:sysClr val="windowText" lastClr="000000"/>
                  </a:solidFill>
                </a:rPr>
                <a:t>, SECURE</a:t>
              </a:r>
            </a:p>
          </p:txBody>
        </p:sp>
      </p:grpSp>
    </p:spTree>
    <p:extLst>
      <p:ext uri="{BB962C8B-B14F-4D97-AF65-F5344CB8AC3E}">
        <p14:creationId xmlns:p14="http://schemas.microsoft.com/office/powerpoint/2010/main" val="2174933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Cloudera’s Enterprise Data Hub</a:t>
            </a:r>
            <a:endParaRPr lang="en-US" dirty="0"/>
          </a:p>
        </p:txBody>
      </p:sp>
      <p:grpSp>
        <p:nvGrpSpPr>
          <p:cNvPr id="7" name="Group 6"/>
          <p:cNvGrpSpPr/>
          <p:nvPr/>
        </p:nvGrpSpPr>
        <p:grpSpPr>
          <a:xfrm>
            <a:off x="123648" y="742950"/>
            <a:ext cx="8873741" cy="3798461"/>
            <a:chOff x="123648" y="742950"/>
            <a:chExt cx="8873741" cy="3798461"/>
          </a:xfrm>
        </p:grpSpPr>
        <p:grpSp>
          <p:nvGrpSpPr>
            <p:cNvPr id="97" name="Group 96"/>
            <p:cNvGrpSpPr/>
            <p:nvPr/>
          </p:nvGrpSpPr>
          <p:grpSpPr>
            <a:xfrm>
              <a:off x="2940466" y="1689320"/>
              <a:ext cx="3155534" cy="1982805"/>
              <a:chOff x="2940466" y="1689320"/>
              <a:chExt cx="3155534" cy="1982805"/>
            </a:xfrm>
          </p:grpSpPr>
          <p:cxnSp>
            <p:nvCxnSpPr>
              <p:cNvPr id="77" name="Straight Connector 76"/>
              <p:cNvCxnSpPr/>
              <p:nvPr/>
            </p:nvCxnSpPr>
            <p:spPr>
              <a:xfrm flipV="1">
                <a:off x="2940466" y="1689320"/>
                <a:ext cx="3155534" cy="1982805"/>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a:stCxn id="51" idx="3"/>
                <a:endCxn id="33" idx="1"/>
              </p:cNvCxnSpPr>
              <p:nvPr/>
            </p:nvCxnSpPr>
            <p:spPr>
              <a:xfrm>
                <a:off x="2940468" y="2641854"/>
                <a:ext cx="3155532" cy="0"/>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a:off x="2940466" y="1689320"/>
                <a:ext cx="3155534" cy="1982804"/>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123648" y="742950"/>
              <a:ext cx="8873741" cy="3798461"/>
              <a:chOff x="123648" y="742950"/>
              <a:chExt cx="8873741" cy="3798461"/>
            </a:xfrm>
          </p:grpSpPr>
          <p:grpSp>
            <p:nvGrpSpPr>
              <p:cNvPr id="89" name="Group 88"/>
              <p:cNvGrpSpPr/>
              <p:nvPr/>
            </p:nvGrpSpPr>
            <p:grpSpPr>
              <a:xfrm>
                <a:off x="6096000" y="2002150"/>
                <a:ext cx="2901389" cy="1256924"/>
                <a:chOff x="6096000" y="2002150"/>
                <a:chExt cx="2901389" cy="1256924"/>
              </a:xfrm>
            </p:grpSpPr>
            <p:sp>
              <p:nvSpPr>
                <p:cNvPr id="33" name="Rectangle 32"/>
                <p:cNvSpPr/>
                <p:nvPr/>
              </p:nvSpPr>
              <p:spPr>
                <a:xfrm>
                  <a:off x="6096000" y="2024634"/>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6229099" y="2002150"/>
                  <a:ext cx="2300630" cy="1077218"/>
                </a:xfrm>
                <a:prstGeom prst="rect">
                  <a:avLst/>
                </a:prstGeom>
                <a:noFill/>
              </p:spPr>
              <p:txBody>
                <a:bodyPr wrap="none" rtlCol="0">
                  <a:spAutoFit/>
                </a:bodyPr>
                <a:lstStyle/>
                <a:p>
                  <a:r>
                    <a:rPr lang="en-US" sz="1600" b="1" dirty="0" smtClean="0">
                      <a:solidFill>
                        <a:schemeClr val="bg2"/>
                      </a:solidFill>
                    </a:rPr>
                    <a:t>Infinite Analytic Storage</a:t>
                  </a:r>
                </a:p>
                <a:p>
                  <a:pPr marL="285750" indent="-285750">
                    <a:buFont typeface="Arial"/>
                    <a:buChar char="•"/>
                  </a:pPr>
                  <a:r>
                    <a:rPr lang="en-US" sz="1600" dirty="0" smtClean="0">
                      <a:solidFill>
                        <a:schemeClr val="bg2"/>
                      </a:solidFill>
                    </a:rPr>
                    <a:t>Multi-Structured Data</a:t>
                  </a:r>
                </a:p>
                <a:p>
                  <a:pPr marL="285750" indent="-285750">
                    <a:buFont typeface="Arial"/>
                    <a:buChar char="•"/>
                  </a:pPr>
                  <a:r>
                    <a:rPr lang="en-US" sz="1600" dirty="0" smtClean="0">
                      <a:solidFill>
                        <a:schemeClr val="bg2"/>
                      </a:solidFill>
                    </a:rPr>
                    <a:t>In-place Analytics</a:t>
                  </a:r>
                </a:p>
                <a:p>
                  <a:pPr marL="285750" indent="-285750">
                    <a:buFont typeface="Arial"/>
                    <a:buChar char="•"/>
                  </a:pPr>
                  <a:r>
                    <a:rPr lang="en-US" sz="1600" dirty="0" smtClean="0">
                      <a:solidFill>
                        <a:schemeClr val="bg2"/>
                      </a:solidFill>
                    </a:rPr>
                    <a:t>Active Archive</a:t>
                  </a:r>
                </a:p>
              </p:txBody>
            </p:sp>
          </p:grpSp>
          <p:grpSp>
            <p:nvGrpSpPr>
              <p:cNvPr id="88" name="Group 87"/>
              <p:cNvGrpSpPr/>
              <p:nvPr/>
            </p:nvGrpSpPr>
            <p:grpSpPr>
              <a:xfrm>
                <a:off x="6096000" y="742950"/>
                <a:ext cx="2901389" cy="1234440"/>
                <a:chOff x="6096000" y="742950"/>
                <a:chExt cx="2901389" cy="1234440"/>
              </a:xfrm>
            </p:grpSpPr>
            <p:sp>
              <p:nvSpPr>
                <p:cNvPr id="34" name="Rectangle 33"/>
                <p:cNvSpPr/>
                <p:nvPr/>
              </p:nvSpPr>
              <p:spPr>
                <a:xfrm>
                  <a:off x="6096000" y="742950"/>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6151011" y="1803369"/>
                  <a:ext cx="562939" cy="116000"/>
                </a:xfrm>
                <a:prstGeom prst="rect">
                  <a:avLst/>
                </a:prstGeom>
              </p:spPr>
            </p:pic>
            <p:pic>
              <p:nvPicPr>
                <p:cNvPr id="36" name="Picture 35"/>
                <p:cNvPicPr>
                  <a:picLocks noChangeAspect="1"/>
                </p:cNvPicPr>
                <p:nvPr/>
              </p:nvPicPr>
              <p:blipFill>
                <a:blip r:embed="rId4"/>
                <a:stretch>
                  <a:fillRect/>
                </a:stretch>
              </p:blipFill>
              <p:spPr>
                <a:xfrm>
                  <a:off x="6735582" y="1797555"/>
                  <a:ext cx="287493" cy="114997"/>
                </a:xfrm>
                <a:prstGeom prst="rect">
                  <a:avLst/>
                </a:prstGeom>
              </p:spPr>
            </p:pic>
            <p:pic>
              <p:nvPicPr>
                <p:cNvPr id="37" name="Picture 36"/>
                <p:cNvPicPr>
                  <a:picLocks noChangeAspect="1"/>
                </p:cNvPicPr>
                <p:nvPr/>
              </p:nvPicPr>
              <p:blipFill>
                <a:blip r:embed="rId5"/>
                <a:stretch>
                  <a:fillRect/>
                </a:stretch>
              </p:blipFill>
              <p:spPr>
                <a:xfrm>
                  <a:off x="7979811" y="1756219"/>
                  <a:ext cx="517713" cy="190294"/>
                </a:xfrm>
                <a:prstGeom prst="rect">
                  <a:avLst/>
                </a:prstGeom>
              </p:spPr>
            </p:pic>
            <p:pic>
              <p:nvPicPr>
                <p:cNvPr id="38" name="Picture 37"/>
                <p:cNvPicPr>
                  <a:picLocks noChangeAspect="1"/>
                </p:cNvPicPr>
                <p:nvPr/>
              </p:nvPicPr>
              <p:blipFill rotWithShape="1">
                <a:blip r:embed="rId6"/>
                <a:srcRect t="8042" b="12662"/>
                <a:stretch/>
              </p:blipFill>
              <p:spPr>
                <a:xfrm>
                  <a:off x="8505076" y="1765056"/>
                  <a:ext cx="427418" cy="151457"/>
                </a:xfrm>
                <a:prstGeom prst="rect">
                  <a:avLst/>
                </a:prstGeom>
              </p:spPr>
            </p:pic>
            <p:pic>
              <p:nvPicPr>
                <p:cNvPr id="43" name="Picture 42"/>
                <p:cNvPicPr>
                  <a:picLocks noChangeAspect="1"/>
                </p:cNvPicPr>
                <p:nvPr/>
              </p:nvPicPr>
              <p:blipFill>
                <a:blip r:embed="rId7"/>
                <a:stretch>
                  <a:fillRect/>
                </a:stretch>
              </p:blipFill>
              <p:spPr>
                <a:xfrm>
                  <a:off x="7069124" y="1756327"/>
                  <a:ext cx="246052" cy="184890"/>
                </a:xfrm>
                <a:prstGeom prst="rect">
                  <a:avLst/>
                </a:prstGeom>
              </p:spPr>
            </p:pic>
            <p:pic>
              <p:nvPicPr>
                <p:cNvPr id="44" name="Picture 43"/>
                <p:cNvPicPr>
                  <a:picLocks noChangeAspect="1"/>
                </p:cNvPicPr>
                <p:nvPr/>
              </p:nvPicPr>
              <p:blipFill>
                <a:blip r:embed="rId8"/>
                <a:stretch>
                  <a:fillRect/>
                </a:stretch>
              </p:blipFill>
              <p:spPr>
                <a:xfrm>
                  <a:off x="7376411" y="1747919"/>
                  <a:ext cx="325755" cy="171450"/>
                </a:xfrm>
                <a:prstGeom prst="rect">
                  <a:avLst/>
                </a:prstGeom>
              </p:spPr>
            </p:pic>
            <p:pic>
              <p:nvPicPr>
                <p:cNvPr id="45" name="Picture 44"/>
                <p:cNvPicPr>
                  <a:picLocks noChangeAspect="1"/>
                </p:cNvPicPr>
                <p:nvPr/>
              </p:nvPicPr>
              <p:blipFill>
                <a:blip r:embed="rId9"/>
                <a:stretch>
                  <a:fillRect/>
                </a:stretch>
              </p:blipFill>
              <p:spPr>
                <a:xfrm>
                  <a:off x="7735934" y="1761748"/>
                  <a:ext cx="177677" cy="177677"/>
                </a:xfrm>
                <a:prstGeom prst="rect">
                  <a:avLst/>
                </a:prstGeom>
              </p:spPr>
            </p:pic>
            <p:sp>
              <p:nvSpPr>
                <p:cNvPr id="48" name="TextBox 47"/>
                <p:cNvSpPr txBox="1"/>
                <p:nvPr/>
              </p:nvSpPr>
              <p:spPr>
                <a:xfrm>
                  <a:off x="6229099" y="742950"/>
                  <a:ext cx="2657098" cy="1077218"/>
                </a:xfrm>
                <a:prstGeom prst="rect">
                  <a:avLst/>
                </a:prstGeom>
                <a:noFill/>
              </p:spPr>
              <p:txBody>
                <a:bodyPr wrap="none" rtlCol="0">
                  <a:spAutoFit/>
                </a:bodyPr>
                <a:lstStyle/>
                <a:p>
                  <a:r>
                    <a:rPr lang="en-US" sz="1600" b="1" dirty="0" smtClean="0">
                      <a:solidFill>
                        <a:schemeClr val="bg2"/>
                      </a:solidFill>
                    </a:rPr>
                    <a:t>Flexible Deployment Options</a:t>
                  </a:r>
                </a:p>
                <a:p>
                  <a:pPr marL="285750" indent="-285750">
                    <a:buFont typeface="Arial"/>
                    <a:buChar char="•"/>
                  </a:pPr>
                  <a:r>
                    <a:rPr lang="en-US" sz="1600" dirty="0" smtClean="0">
                      <a:solidFill>
                        <a:schemeClr val="bg2"/>
                      </a:solidFill>
                    </a:rPr>
                    <a:t>On-Premise or Cloud</a:t>
                  </a:r>
                </a:p>
                <a:p>
                  <a:pPr marL="285750" indent="-285750">
                    <a:buFont typeface="Arial"/>
                    <a:buChar char="•"/>
                  </a:pPr>
                  <a:r>
                    <a:rPr lang="en-US" sz="1600" dirty="0" smtClean="0">
                      <a:solidFill>
                        <a:schemeClr val="bg2"/>
                      </a:solidFill>
                    </a:rPr>
                    <a:t>Appliances</a:t>
                  </a:r>
                </a:p>
                <a:p>
                  <a:pPr marL="285750" indent="-285750">
                    <a:buFont typeface="Arial"/>
                    <a:buChar char="•"/>
                  </a:pPr>
                  <a:r>
                    <a:rPr lang="en-US" sz="1600" dirty="0" smtClean="0">
                      <a:solidFill>
                        <a:schemeClr val="bg2"/>
                      </a:solidFill>
                    </a:rPr>
                    <a:t>Engineered Systems</a:t>
                  </a:r>
                </a:p>
              </p:txBody>
            </p:sp>
          </p:grpSp>
          <p:grpSp>
            <p:nvGrpSpPr>
              <p:cNvPr id="90" name="Group 89"/>
              <p:cNvGrpSpPr/>
              <p:nvPr/>
            </p:nvGrpSpPr>
            <p:grpSpPr>
              <a:xfrm>
                <a:off x="6096000" y="3267248"/>
                <a:ext cx="2901389" cy="1274163"/>
                <a:chOff x="6096000" y="3267248"/>
                <a:chExt cx="2901389" cy="1274163"/>
              </a:xfrm>
            </p:grpSpPr>
            <p:sp>
              <p:nvSpPr>
                <p:cNvPr id="32" name="Rectangle 31"/>
                <p:cNvSpPr/>
                <p:nvPr/>
              </p:nvSpPr>
              <p:spPr>
                <a:xfrm>
                  <a:off x="6096000" y="3306971"/>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7233232" y="4316698"/>
                  <a:ext cx="668272" cy="158778"/>
                </a:xfrm>
                <a:prstGeom prst="rect">
                  <a:avLst/>
                </a:prstGeom>
              </p:spPr>
            </p:pic>
            <p:pic>
              <p:nvPicPr>
                <p:cNvPr id="40" name="Picture 39"/>
                <p:cNvPicPr>
                  <a:picLocks noChangeAspect="1"/>
                </p:cNvPicPr>
                <p:nvPr/>
              </p:nvPicPr>
              <p:blipFill>
                <a:blip r:embed="rId11"/>
                <a:stretch>
                  <a:fillRect/>
                </a:stretch>
              </p:blipFill>
              <p:spPr>
                <a:xfrm>
                  <a:off x="6177072" y="4335746"/>
                  <a:ext cx="324066" cy="140221"/>
                </a:xfrm>
                <a:prstGeom prst="rect">
                  <a:avLst/>
                </a:prstGeom>
              </p:spPr>
            </p:pic>
            <p:pic>
              <p:nvPicPr>
                <p:cNvPr id="41" name="Picture 40"/>
                <p:cNvPicPr>
                  <a:picLocks noChangeAspect="1"/>
                </p:cNvPicPr>
                <p:nvPr/>
              </p:nvPicPr>
              <p:blipFill>
                <a:blip r:embed="rId12"/>
                <a:stretch>
                  <a:fillRect/>
                </a:stretch>
              </p:blipFill>
              <p:spPr>
                <a:xfrm>
                  <a:off x="6537663" y="4337245"/>
                  <a:ext cx="607517" cy="137223"/>
                </a:xfrm>
                <a:prstGeom prst="rect">
                  <a:avLst/>
                </a:prstGeom>
              </p:spPr>
            </p:pic>
            <p:sp>
              <p:nvSpPr>
                <p:cNvPr id="46" name="TextBox 45"/>
                <p:cNvSpPr txBox="1"/>
                <p:nvPr/>
              </p:nvSpPr>
              <p:spPr>
                <a:xfrm>
                  <a:off x="6229099" y="3267248"/>
                  <a:ext cx="2146742" cy="1077218"/>
                </a:xfrm>
                <a:prstGeom prst="rect">
                  <a:avLst/>
                </a:prstGeom>
                <a:noFill/>
              </p:spPr>
              <p:txBody>
                <a:bodyPr wrap="none" rtlCol="0">
                  <a:spAutoFit/>
                </a:bodyPr>
                <a:lstStyle/>
                <a:p>
                  <a:r>
                    <a:rPr lang="en-US" sz="1600" b="1" dirty="0" smtClean="0">
                      <a:solidFill>
                        <a:schemeClr val="bg2"/>
                      </a:solidFill>
                    </a:rPr>
                    <a:t>Improve IT Operations</a:t>
                  </a:r>
                </a:p>
                <a:p>
                  <a:pPr marL="285750" indent="-285750">
                    <a:buFont typeface="Arial"/>
                    <a:buChar char="•"/>
                  </a:pPr>
                  <a:r>
                    <a:rPr lang="en-US" sz="1600" dirty="0" smtClean="0">
                      <a:solidFill>
                        <a:schemeClr val="bg2"/>
                      </a:solidFill>
                    </a:rPr>
                    <a:t>ETL Acceleration</a:t>
                  </a:r>
                </a:p>
                <a:p>
                  <a:pPr marL="285750" indent="-285750">
                    <a:buFont typeface="Arial"/>
                    <a:buChar char="•"/>
                  </a:pPr>
                  <a:r>
                    <a:rPr lang="en-US" sz="1600" dirty="0" smtClean="0">
                      <a:solidFill>
                        <a:schemeClr val="bg2"/>
                      </a:solidFill>
                    </a:rPr>
                    <a:t>EDW Rationalization</a:t>
                  </a:r>
                </a:p>
                <a:p>
                  <a:pPr marL="285750" indent="-285750">
                    <a:buFont typeface="Arial"/>
                    <a:buChar char="•"/>
                  </a:pPr>
                  <a:r>
                    <a:rPr lang="en-US" sz="1600" dirty="0" smtClean="0">
                      <a:solidFill>
                        <a:schemeClr val="bg2"/>
                      </a:solidFill>
                    </a:rPr>
                    <a:t>Mainframe Offload</a:t>
                  </a:r>
                  <a:endParaRPr lang="en-US" sz="1600" dirty="0">
                    <a:solidFill>
                      <a:schemeClr val="bg2"/>
                    </a:solidFill>
                  </a:endParaRPr>
                </a:p>
              </p:txBody>
            </p:sp>
            <p:pic>
              <p:nvPicPr>
                <p:cNvPr id="49" name="Picture 48"/>
                <p:cNvPicPr>
                  <a:picLocks noChangeAspect="1"/>
                </p:cNvPicPr>
                <p:nvPr/>
              </p:nvPicPr>
              <p:blipFill>
                <a:blip r:embed="rId13"/>
                <a:stretch>
                  <a:fillRect/>
                </a:stretch>
              </p:blipFill>
              <p:spPr>
                <a:xfrm>
                  <a:off x="8451185" y="4283681"/>
                  <a:ext cx="447525" cy="238680"/>
                </a:xfrm>
                <a:prstGeom prst="rect">
                  <a:avLst/>
                </a:prstGeom>
              </p:spPr>
            </p:pic>
          </p:grpSp>
          <p:grpSp>
            <p:nvGrpSpPr>
              <p:cNvPr id="73" name="Group 72"/>
              <p:cNvGrpSpPr/>
              <p:nvPr/>
            </p:nvGrpSpPr>
            <p:grpSpPr>
              <a:xfrm>
                <a:off x="123648" y="3278111"/>
                <a:ext cx="2816820" cy="1263300"/>
                <a:chOff x="427408" y="3384311"/>
                <a:chExt cx="2816820" cy="1263300"/>
              </a:xfrm>
            </p:grpSpPr>
            <p:sp>
              <p:nvSpPr>
                <p:cNvPr id="50" name="Rectangle 49"/>
                <p:cNvSpPr/>
                <p:nvPr/>
              </p:nvSpPr>
              <p:spPr>
                <a:xfrm>
                  <a:off x="427408" y="3413171"/>
                  <a:ext cx="2816820" cy="1234440"/>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14"/>
                <a:stretch>
                  <a:fillRect/>
                </a:stretch>
              </p:blipFill>
              <p:spPr>
                <a:xfrm>
                  <a:off x="472412" y="4459949"/>
                  <a:ext cx="389827" cy="120719"/>
                </a:xfrm>
                <a:prstGeom prst="rect">
                  <a:avLst/>
                </a:prstGeom>
              </p:spPr>
            </p:pic>
            <p:pic>
              <p:nvPicPr>
                <p:cNvPr id="57" name="Picture 56"/>
                <p:cNvPicPr>
                  <a:picLocks noChangeAspect="1"/>
                </p:cNvPicPr>
                <p:nvPr/>
              </p:nvPicPr>
              <p:blipFill>
                <a:blip r:embed="rId15"/>
                <a:stretch>
                  <a:fillRect/>
                </a:stretch>
              </p:blipFill>
              <p:spPr>
                <a:xfrm>
                  <a:off x="1484000" y="4443851"/>
                  <a:ext cx="369188" cy="159213"/>
                </a:xfrm>
                <a:prstGeom prst="rect">
                  <a:avLst/>
                </a:prstGeom>
              </p:spPr>
            </p:pic>
            <p:pic>
              <p:nvPicPr>
                <p:cNvPr id="58" name="Picture 57"/>
                <p:cNvPicPr>
                  <a:picLocks/>
                </p:cNvPicPr>
                <p:nvPr/>
              </p:nvPicPr>
              <p:blipFill>
                <a:blip r:embed="rId16"/>
                <a:stretch>
                  <a:fillRect/>
                </a:stretch>
              </p:blipFill>
              <p:spPr>
                <a:xfrm>
                  <a:off x="870331" y="4460332"/>
                  <a:ext cx="577469" cy="115461"/>
                </a:xfrm>
                <a:prstGeom prst="rect">
                  <a:avLst/>
                </a:prstGeom>
              </p:spPr>
            </p:pic>
            <p:pic>
              <p:nvPicPr>
                <p:cNvPr id="64" name="Picture 63"/>
                <p:cNvPicPr>
                  <a:picLocks noChangeAspect="1"/>
                </p:cNvPicPr>
                <p:nvPr/>
              </p:nvPicPr>
              <p:blipFill rotWithShape="1">
                <a:blip r:embed="rId17">
                  <a:clrChange>
                    <a:clrFrom>
                      <a:srgbClr val="FEFEFB"/>
                    </a:clrFrom>
                    <a:clrTo>
                      <a:srgbClr val="FEFEFB">
                        <a:alpha val="0"/>
                      </a:srgbClr>
                    </a:clrTo>
                  </a:clrChange>
                </a:blip>
                <a:srcRect t="14425" b="17658"/>
                <a:stretch/>
              </p:blipFill>
              <p:spPr>
                <a:xfrm>
                  <a:off x="1881496" y="4395877"/>
                  <a:ext cx="363952" cy="247187"/>
                </a:xfrm>
                <a:prstGeom prst="rect">
                  <a:avLst/>
                </a:prstGeom>
              </p:spPr>
            </p:pic>
            <p:pic>
              <p:nvPicPr>
                <p:cNvPr id="65" name="Picture 64"/>
                <p:cNvPicPr>
                  <a:picLocks noChangeAspect="1"/>
                </p:cNvPicPr>
                <p:nvPr/>
              </p:nvPicPr>
              <p:blipFill>
                <a:blip r:embed="rId18"/>
                <a:stretch>
                  <a:fillRect/>
                </a:stretch>
              </p:blipFill>
              <p:spPr>
                <a:xfrm>
                  <a:off x="2281224" y="4446768"/>
                  <a:ext cx="304800" cy="149860"/>
                </a:xfrm>
                <a:prstGeom prst="rect">
                  <a:avLst/>
                </a:prstGeom>
              </p:spPr>
            </p:pic>
            <p:pic>
              <p:nvPicPr>
                <p:cNvPr id="66" name="Picture 65"/>
                <p:cNvPicPr>
                  <a:picLocks noChangeAspect="1"/>
                </p:cNvPicPr>
                <p:nvPr/>
              </p:nvPicPr>
              <p:blipFill>
                <a:blip r:embed="rId19"/>
                <a:stretch>
                  <a:fillRect/>
                </a:stretch>
              </p:blipFill>
              <p:spPr>
                <a:xfrm>
                  <a:off x="2635857" y="4450578"/>
                  <a:ext cx="500743" cy="146050"/>
                </a:xfrm>
                <a:prstGeom prst="rect">
                  <a:avLst/>
                </a:prstGeom>
              </p:spPr>
            </p:pic>
            <p:sp>
              <p:nvSpPr>
                <p:cNvPr id="68" name="TextBox 67"/>
                <p:cNvSpPr txBox="1"/>
                <p:nvPr/>
              </p:nvSpPr>
              <p:spPr>
                <a:xfrm>
                  <a:off x="459289" y="3384311"/>
                  <a:ext cx="2659702" cy="1077218"/>
                </a:xfrm>
                <a:prstGeom prst="rect">
                  <a:avLst/>
                </a:prstGeom>
                <a:noFill/>
              </p:spPr>
              <p:txBody>
                <a:bodyPr wrap="none" rtlCol="0">
                  <a:spAutoFit/>
                </a:bodyPr>
                <a:lstStyle/>
                <a:p>
                  <a:r>
                    <a:rPr lang="en-US" sz="1600" b="1" dirty="0" smtClean="0">
                      <a:solidFill>
                        <a:schemeClr val="bg2"/>
                      </a:solidFill>
                    </a:rPr>
                    <a:t>Advanced Analytics Engine</a:t>
                  </a:r>
                </a:p>
                <a:p>
                  <a:pPr marL="285750" indent="-285750">
                    <a:buFont typeface="Arial"/>
                    <a:buChar char="•"/>
                  </a:pPr>
                  <a:r>
                    <a:rPr lang="en-US" sz="1600" dirty="0" smtClean="0">
                      <a:solidFill>
                        <a:schemeClr val="bg2"/>
                      </a:solidFill>
                    </a:rPr>
                    <a:t>360° Customer View</a:t>
                  </a:r>
                </a:p>
                <a:p>
                  <a:pPr marL="285750" indent="-285750">
                    <a:buFont typeface="Arial"/>
                    <a:buChar char="•"/>
                  </a:pPr>
                  <a:r>
                    <a:rPr lang="en-US" sz="1600" dirty="0" smtClean="0">
                      <a:solidFill>
                        <a:schemeClr val="bg2"/>
                      </a:solidFill>
                    </a:rPr>
                    <a:t>Recommendation Engines</a:t>
                  </a:r>
                </a:p>
                <a:p>
                  <a:pPr marL="285750" indent="-285750">
                    <a:buFont typeface="Arial"/>
                    <a:buChar char="•"/>
                  </a:pPr>
                  <a:r>
                    <a:rPr lang="en-US" sz="1600" dirty="0" smtClean="0">
                      <a:solidFill>
                        <a:schemeClr val="bg2"/>
                      </a:solidFill>
                    </a:rPr>
                    <a:t>Processing &amp; Analytics</a:t>
                  </a:r>
                </a:p>
              </p:txBody>
            </p:sp>
          </p:grpSp>
          <p:grpSp>
            <p:nvGrpSpPr>
              <p:cNvPr id="71" name="Group 70"/>
              <p:cNvGrpSpPr/>
              <p:nvPr/>
            </p:nvGrpSpPr>
            <p:grpSpPr>
              <a:xfrm>
                <a:off x="123648" y="742950"/>
                <a:ext cx="2816820" cy="1234440"/>
                <a:chOff x="427408" y="849150"/>
                <a:chExt cx="2816820" cy="1234440"/>
              </a:xfrm>
            </p:grpSpPr>
            <p:sp>
              <p:nvSpPr>
                <p:cNvPr id="52" name="Rectangle 51"/>
                <p:cNvSpPr/>
                <p:nvPr/>
              </p:nvSpPr>
              <p:spPr>
                <a:xfrm>
                  <a:off x="427408" y="849150"/>
                  <a:ext cx="2816820" cy="1234440"/>
                </a:xfrm>
                <a:prstGeom prst="rect">
                  <a:avLst/>
                </a:prstGeom>
                <a:solidFill>
                  <a:srgbClr val="FFFFFF"/>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0"/>
                <a:stretch>
                  <a:fillRect/>
                </a:stretch>
              </p:blipFill>
              <p:spPr>
                <a:xfrm>
                  <a:off x="1920679" y="1883755"/>
                  <a:ext cx="554961" cy="100119"/>
                </a:xfrm>
                <a:prstGeom prst="rect">
                  <a:avLst/>
                </a:prstGeom>
              </p:spPr>
            </p:pic>
            <p:pic>
              <p:nvPicPr>
                <p:cNvPr id="54" name="Picture 53"/>
                <p:cNvPicPr>
                  <a:picLocks noChangeAspect="1"/>
                </p:cNvPicPr>
                <p:nvPr/>
              </p:nvPicPr>
              <p:blipFill>
                <a:blip r:embed="rId21"/>
                <a:stretch>
                  <a:fillRect/>
                </a:stretch>
              </p:blipFill>
              <p:spPr>
                <a:xfrm>
                  <a:off x="492412" y="1887948"/>
                  <a:ext cx="676396" cy="115926"/>
                </a:xfrm>
                <a:prstGeom prst="rect">
                  <a:avLst/>
                </a:prstGeom>
              </p:spPr>
            </p:pic>
            <p:pic>
              <p:nvPicPr>
                <p:cNvPr id="55" name="Picture 54"/>
                <p:cNvPicPr>
                  <a:picLocks noChangeAspect="1"/>
                </p:cNvPicPr>
                <p:nvPr/>
              </p:nvPicPr>
              <p:blipFill>
                <a:blip r:embed="rId22"/>
                <a:stretch>
                  <a:fillRect/>
                </a:stretch>
              </p:blipFill>
              <p:spPr>
                <a:xfrm>
                  <a:off x="1162290" y="1856058"/>
                  <a:ext cx="696682" cy="157109"/>
                </a:xfrm>
                <a:prstGeom prst="rect">
                  <a:avLst/>
                </a:prstGeom>
              </p:spPr>
            </p:pic>
            <p:pic>
              <p:nvPicPr>
                <p:cNvPr id="59" name="Picture 58"/>
                <p:cNvPicPr>
                  <a:picLocks noChangeAspect="1"/>
                </p:cNvPicPr>
                <p:nvPr/>
              </p:nvPicPr>
              <p:blipFill>
                <a:blip r:embed="rId23"/>
                <a:stretch>
                  <a:fillRect/>
                </a:stretch>
              </p:blipFill>
              <p:spPr>
                <a:xfrm>
                  <a:off x="2512000" y="1832419"/>
                  <a:ext cx="612200" cy="213206"/>
                </a:xfrm>
                <a:prstGeom prst="rect">
                  <a:avLst/>
                </a:prstGeom>
              </p:spPr>
            </p:pic>
            <p:sp>
              <p:nvSpPr>
                <p:cNvPr id="69" name="TextBox 68"/>
                <p:cNvSpPr txBox="1"/>
                <p:nvPr/>
              </p:nvSpPr>
              <p:spPr>
                <a:xfrm>
                  <a:off x="459289" y="849150"/>
                  <a:ext cx="2784937" cy="1077218"/>
                </a:xfrm>
                <a:prstGeom prst="rect">
                  <a:avLst/>
                </a:prstGeom>
                <a:noFill/>
                <a:ln>
                  <a:noFill/>
                </a:ln>
              </p:spPr>
              <p:txBody>
                <a:bodyPr wrap="none" rtlCol="0">
                  <a:spAutoFit/>
                </a:bodyPr>
                <a:lstStyle/>
                <a:p>
                  <a:r>
                    <a:rPr lang="en-US" sz="1600" b="1" dirty="0" smtClean="0">
                      <a:solidFill>
                        <a:schemeClr val="bg2"/>
                      </a:solidFill>
                    </a:rPr>
                    <a:t>Integration with Over 200 ISVs</a:t>
                  </a:r>
                </a:p>
                <a:p>
                  <a:pPr marL="285750" indent="-285750">
                    <a:buFont typeface="Arial"/>
                    <a:buChar char="•"/>
                  </a:pPr>
                  <a:r>
                    <a:rPr lang="en-US" sz="1600" dirty="0" smtClean="0">
                      <a:solidFill>
                        <a:schemeClr val="bg2"/>
                      </a:solidFill>
                    </a:rPr>
                    <a:t>Self-Service BI</a:t>
                  </a:r>
                </a:p>
                <a:p>
                  <a:pPr marL="285750" indent="-285750">
                    <a:buFont typeface="Arial"/>
                    <a:buChar char="•"/>
                  </a:pPr>
                  <a:r>
                    <a:rPr lang="en-US" sz="1600" dirty="0" smtClean="0">
                      <a:solidFill>
                        <a:schemeClr val="bg2"/>
                      </a:solidFill>
                    </a:rPr>
                    <a:t>Data Exploration</a:t>
                  </a:r>
                </a:p>
                <a:p>
                  <a:pPr marL="285750" indent="-285750">
                    <a:buFont typeface="Arial"/>
                    <a:buChar char="•"/>
                  </a:pPr>
                  <a:r>
                    <a:rPr lang="en-US" sz="1600" dirty="0" smtClean="0">
                      <a:solidFill>
                        <a:schemeClr val="bg2"/>
                      </a:solidFill>
                    </a:rPr>
                    <a:t>Visualization</a:t>
                  </a:r>
                  <a:endParaRPr lang="en-US" sz="1600" dirty="0">
                    <a:solidFill>
                      <a:schemeClr val="bg2"/>
                    </a:solidFill>
                  </a:endParaRPr>
                </a:p>
              </p:txBody>
            </p:sp>
          </p:grpSp>
          <p:grpSp>
            <p:nvGrpSpPr>
              <p:cNvPr id="72" name="Group 71"/>
              <p:cNvGrpSpPr/>
              <p:nvPr/>
            </p:nvGrpSpPr>
            <p:grpSpPr>
              <a:xfrm>
                <a:off x="123648" y="2002150"/>
                <a:ext cx="2816820" cy="1256924"/>
                <a:chOff x="427408" y="2108350"/>
                <a:chExt cx="2816820" cy="1256924"/>
              </a:xfrm>
            </p:grpSpPr>
            <p:sp>
              <p:nvSpPr>
                <p:cNvPr id="51" name="Rectangle 50"/>
                <p:cNvSpPr/>
                <p:nvPr/>
              </p:nvSpPr>
              <p:spPr>
                <a:xfrm>
                  <a:off x="427408" y="2130834"/>
                  <a:ext cx="2816820"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p:cNvPicPr>
                  <a:picLocks noChangeAspect="1"/>
                </p:cNvPicPr>
                <p:nvPr/>
              </p:nvPicPr>
              <p:blipFill>
                <a:blip r:embed="rId24"/>
                <a:stretch>
                  <a:fillRect/>
                </a:stretch>
              </p:blipFill>
              <p:spPr>
                <a:xfrm>
                  <a:off x="1085809" y="3151467"/>
                  <a:ext cx="555331" cy="129577"/>
                </a:xfrm>
                <a:prstGeom prst="rect">
                  <a:avLst/>
                </a:prstGeom>
              </p:spPr>
            </p:pic>
            <p:pic>
              <p:nvPicPr>
                <p:cNvPr id="62" name="Picture 61"/>
                <p:cNvPicPr>
                  <a:picLocks noChangeAspect="1"/>
                </p:cNvPicPr>
                <p:nvPr/>
              </p:nvPicPr>
              <p:blipFill>
                <a:blip r:embed="rId25"/>
                <a:stretch>
                  <a:fillRect/>
                </a:stretch>
              </p:blipFill>
              <p:spPr>
                <a:xfrm>
                  <a:off x="1724716" y="3163435"/>
                  <a:ext cx="512088" cy="105640"/>
                </a:xfrm>
                <a:prstGeom prst="rect">
                  <a:avLst/>
                </a:prstGeom>
              </p:spPr>
            </p:pic>
            <p:pic>
              <p:nvPicPr>
                <p:cNvPr id="63" name="Picture 62"/>
                <p:cNvPicPr>
                  <a:picLocks noChangeAspect="1"/>
                </p:cNvPicPr>
                <p:nvPr/>
              </p:nvPicPr>
              <p:blipFill>
                <a:blip r:embed="rId26"/>
                <a:stretch>
                  <a:fillRect/>
                </a:stretch>
              </p:blipFill>
              <p:spPr>
                <a:xfrm>
                  <a:off x="690012" y="3158408"/>
                  <a:ext cx="319597" cy="115694"/>
                </a:xfrm>
                <a:prstGeom prst="rect">
                  <a:avLst/>
                </a:prstGeom>
              </p:spPr>
            </p:pic>
            <p:sp>
              <p:nvSpPr>
                <p:cNvPr id="67" name="TextBox 66"/>
                <p:cNvSpPr txBox="1"/>
                <p:nvPr/>
              </p:nvSpPr>
              <p:spPr>
                <a:xfrm>
                  <a:off x="459289" y="2108350"/>
                  <a:ext cx="2529559" cy="1077218"/>
                </a:xfrm>
                <a:prstGeom prst="rect">
                  <a:avLst/>
                </a:prstGeom>
                <a:noFill/>
              </p:spPr>
              <p:txBody>
                <a:bodyPr wrap="none" rtlCol="0">
                  <a:spAutoFit/>
                </a:bodyPr>
                <a:lstStyle/>
                <a:p>
                  <a:r>
                    <a:rPr lang="en-US" sz="1600" b="1" dirty="0" smtClean="0">
                      <a:solidFill>
                        <a:schemeClr val="bg2"/>
                      </a:solidFill>
                    </a:rPr>
                    <a:t>Powerful Security Solution</a:t>
                  </a:r>
                </a:p>
                <a:p>
                  <a:pPr marL="285750" indent="-285750">
                    <a:buFont typeface="Arial"/>
                    <a:buChar char="•"/>
                  </a:pPr>
                  <a:r>
                    <a:rPr lang="en-US" sz="1600" dirty="0" smtClean="0">
                      <a:solidFill>
                        <a:schemeClr val="bg2"/>
                      </a:solidFill>
                    </a:rPr>
                    <a:t>Risk Analysis</a:t>
                  </a:r>
                </a:p>
                <a:p>
                  <a:pPr marL="285750" indent="-285750">
                    <a:buFont typeface="Arial"/>
                    <a:buChar char="•"/>
                  </a:pPr>
                  <a:r>
                    <a:rPr lang="en-US" sz="1600" dirty="0" smtClean="0">
                      <a:solidFill>
                        <a:schemeClr val="bg2"/>
                      </a:solidFill>
                    </a:rPr>
                    <a:t>Fraud Prevention</a:t>
                  </a:r>
                </a:p>
                <a:p>
                  <a:pPr marL="285750" indent="-285750">
                    <a:buFont typeface="Arial"/>
                    <a:buChar char="•"/>
                  </a:pPr>
                  <a:r>
                    <a:rPr lang="en-US" sz="1600" dirty="0" smtClean="0">
                      <a:solidFill>
                        <a:schemeClr val="bg2"/>
                      </a:solidFill>
                    </a:rPr>
                    <a:t>Compliance</a:t>
                  </a:r>
                </a:p>
              </p:txBody>
            </p:sp>
            <p:pic>
              <p:nvPicPr>
                <p:cNvPr id="70" name="Picture 69"/>
                <p:cNvPicPr>
                  <a:picLocks noChangeAspect="1"/>
                </p:cNvPicPr>
                <p:nvPr/>
              </p:nvPicPr>
              <p:blipFill>
                <a:blip r:embed="rId27"/>
                <a:stretch>
                  <a:fillRect/>
                </a:stretch>
              </p:blipFill>
              <p:spPr>
                <a:xfrm>
                  <a:off x="2316730" y="3164946"/>
                  <a:ext cx="501630" cy="141695"/>
                </a:xfrm>
                <a:prstGeom prst="rect">
                  <a:avLst/>
                </a:prstGeom>
              </p:spPr>
            </p:pic>
          </p:grpSp>
          <p:pic>
            <p:nvPicPr>
              <p:cNvPr id="74" name="Picture 73"/>
              <p:cNvPicPr>
                <a:picLocks noChangeAspect="1"/>
              </p:cNvPicPr>
              <p:nvPr/>
            </p:nvPicPr>
            <p:blipFill>
              <a:blip r:embed="rId28"/>
              <a:stretch>
                <a:fillRect/>
              </a:stretch>
            </p:blipFill>
            <p:spPr>
              <a:xfrm>
                <a:off x="7950200" y="4350728"/>
                <a:ext cx="474337" cy="122537"/>
              </a:xfrm>
              <a:prstGeom prst="rect">
                <a:avLst/>
              </a:prstGeom>
            </p:spPr>
          </p:pic>
        </p:grpSp>
      </p:grpSp>
      <p:grpSp>
        <p:nvGrpSpPr>
          <p:cNvPr id="5" name="Group 4"/>
          <p:cNvGrpSpPr/>
          <p:nvPr/>
        </p:nvGrpSpPr>
        <p:grpSpPr>
          <a:xfrm>
            <a:off x="3102101" y="1228945"/>
            <a:ext cx="2902502" cy="2902502"/>
            <a:chOff x="4584870" y="903978"/>
            <a:chExt cx="3657490" cy="3657490"/>
          </a:xfrm>
        </p:grpSpPr>
        <p:sp>
          <p:nvSpPr>
            <p:cNvPr id="80" name="Oval 79"/>
            <p:cNvSpPr/>
            <p:nvPr/>
          </p:nvSpPr>
          <p:spPr>
            <a:xfrm>
              <a:off x="4653044" y="973150"/>
              <a:ext cx="3522132" cy="3522132"/>
            </a:xfrm>
            <a:prstGeom prst="ellipse">
              <a:avLst/>
            </a:prstGeom>
            <a:gradFill>
              <a:gsLst>
                <a:gs pos="29000">
                  <a:srgbClr val="00293E"/>
                </a:gs>
                <a:gs pos="100000">
                  <a:srgbClr val="008AC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Oval 80"/>
            <p:cNvSpPr/>
            <p:nvPr/>
          </p:nvSpPr>
          <p:spPr>
            <a:xfrm rot="10800000">
              <a:off x="5038279" y="1362791"/>
              <a:ext cx="2743198" cy="2743198"/>
            </a:xfrm>
            <a:prstGeom prst="ellipse">
              <a:avLst/>
            </a:prstGeom>
            <a:gradFill flip="none" rotWithShape="1">
              <a:gsLst>
                <a:gs pos="32000">
                  <a:srgbClr val="003D5C">
                    <a:alpha val="56000"/>
                  </a:srgbClr>
                </a:gs>
                <a:gs pos="100000">
                  <a:srgbClr val="008AC6">
                    <a:alpha val="56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Oval 81"/>
            <p:cNvSpPr/>
            <p:nvPr/>
          </p:nvSpPr>
          <p:spPr>
            <a:xfrm>
              <a:off x="5153091" y="1464731"/>
              <a:ext cx="2522040" cy="2522040"/>
            </a:xfrm>
            <a:prstGeom prst="ellipse">
              <a:avLst/>
            </a:prstGeom>
            <a:gradFill flip="none" rotWithShape="1">
              <a:gsLst>
                <a:gs pos="0">
                  <a:srgbClr val="00293E">
                    <a:alpha val="86000"/>
                  </a:srgbClr>
                </a:gs>
                <a:gs pos="92000">
                  <a:srgbClr val="008AC6">
                    <a:alpha val="8600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Minus 82"/>
            <p:cNvSpPr/>
            <p:nvPr/>
          </p:nvSpPr>
          <p:spPr>
            <a:xfrm rot="18900000">
              <a:off x="6583745" y="1870615"/>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4" name="Minus 83"/>
            <p:cNvSpPr/>
            <p:nvPr/>
          </p:nvSpPr>
          <p:spPr>
            <a:xfrm rot="2747789">
              <a:off x="5186744" y="1866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5" name="Minus 84"/>
            <p:cNvSpPr/>
            <p:nvPr/>
          </p:nvSpPr>
          <p:spPr>
            <a:xfrm rot="18900000">
              <a:off x="5190977" y="3263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6" name="Minus 85"/>
            <p:cNvSpPr/>
            <p:nvPr/>
          </p:nvSpPr>
          <p:spPr>
            <a:xfrm rot="2747789">
              <a:off x="6583742" y="3263382"/>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rot="5400000">
              <a:off x="6531024" y="2516137"/>
              <a:ext cx="1063220" cy="47575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GOVERNED</a:t>
              </a:r>
              <a:endParaRPr lang="en-US" sz="1600" b="1" cap="none" spc="-150" dirty="0">
                <a:ln w="12700">
                  <a:noFill/>
                  <a:prstDash val="solid"/>
                </a:ln>
                <a:solidFill>
                  <a:srgbClr val="FFFFFF"/>
                </a:solidFill>
              </a:endParaRPr>
            </a:p>
          </p:txBody>
        </p:sp>
        <p:sp>
          <p:nvSpPr>
            <p:cNvPr id="91" name="Rectangle 90"/>
            <p:cNvSpPr/>
            <p:nvPr/>
          </p:nvSpPr>
          <p:spPr>
            <a:xfrm rot="16200000">
              <a:off x="5186300" y="2499145"/>
              <a:ext cx="1126795" cy="509737"/>
            </a:xfrm>
            <a:prstGeom prst="rect">
              <a:avLst/>
            </a:prstGeom>
            <a:noFill/>
            <a:ln>
              <a:noFill/>
            </a:ln>
          </p:spPr>
          <p:txBody>
            <a:bodyPr wrap="none" lIns="91440" tIns="45720" rIns="91440" bIns="45720">
              <a:prstTxWarp prst="textButton">
                <a:avLst>
                  <a:gd name="adj" fmla="val 10799997"/>
                </a:avLst>
              </a:prstTxWarp>
              <a:spAutoFit/>
            </a:bodyPr>
            <a:lstStyle/>
            <a:p>
              <a:pPr algn="ctr"/>
              <a:r>
                <a:rPr lang="en-US" sz="1600" b="1" cap="none" spc="-150" dirty="0" smtClean="0">
                  <a:ln w="12700">
                    <a:noFill/>
                    <a:prstDash val="solid"/>
                  </a:ln>
                  <a:solidFill>
                    <a:srgbClr val="FFFFFF"/>
                  </a:solidFill>
                </a:rPr>
                <a:t>MANAGED</a:t>
              </a:r>
              <a:endParaRPr lang="en-US" sz="1600" b="1" cap="none" spc="-150" dirty="0">
                <a:ln w="12700">
                  <a:noFill/>
                  <a:prstDash val="solid"/>
                </a:ln>
                <a:solidFill>
                  <a:srgbClr val="FFFFFF"/>
                </a:solidFill>
              </a:endParaRPr>
            </a:p>
          </p:txBody>
        </p:sp>
        <p:sp>
          <p:nvSpPr>
            <p:cNvPr id="92" name="Rectangle 91"/>
            <p:cNvSpPr/>
            <p:nvPr/>
          </p:nvSpPr>
          <p:spPr>
            <a:xfrm>
              <a:off x="5762654" y="2704038"/>
              <a:ext cx="1295949" cy="984856"/>
            </a:xfrm>
            <a:prstGeom prst="rect">
              <a:avLst/>
            </a:prstGeom>
            <a:noFill/>
            <a:ln>
              <a:noFill/>
            </a:ln>
          </p:spPr>
          <p:txBody>
            <a:bodyPr wrap="none" lIns="91440" tIns="45720" rIns="91440" bIns="45720">
              <a:prstTxWarp prst="textArchDown">
                <a:avLst/>
              </a:prstTxWarp>
              <a:spAutoFit/>
            </a:bodyPr>
            <a:lstStyle/>
            <a:p>
              <a:pPr algn="ctr"/>
              <a:r>
                <a:rPr lang="en-US" sz="1600" b="1" cap="none" dirty="0" smtClean="0">
                  <a:ln w="12700">
                    <a:noFill/>
                    <a:prstDash val="solid"/>
                  </a:ln>
                  <a:solidFill>
                    <a:srgbClr val="FFFFFF"/>
                  </a:solidFill>
                </a:rPr>
                <a:t>SECURE</a:t>
              </a:r>
              <a:endParaRPr lang="en-US" sz="1600" b="1" cap="none" dirty="0">
                <a:ln w="12700">
                  <a:noFill/>
                  <a:prstDash val="solid"/>
                </a:ln>
                <a:solidFill>
                  <a:srgbClr val="FFFFFF"/>
                </a:solidFill>
              </a:endParaRPr>
            </a:p>
          </p:txBody>
        </p:sp>
        <p:sp>
          <p:nvSpPr>
            <p:cNvPr id="93" name="Rectangle 92"/>
            <p:cNvSpPr/>
            <p:nvPr/>
          </p:nvSpPr>
          <p:spPr>
            <a:xfrm>
              <a:off x="5918167" y="1840126"/>
              <a:ext cx="959002" cy="44923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OPEN</a:t>
              </a:r>
              <a:endParaRPr lang="en-US" sz="1600" b="1" cap="none" spc="-150" dirty="0">
                <a:ln w="12700">
                  <a:noFill/>
                  <a:prstDash val="solid"/>
                </a:ln>
                <a:solidFill>
                  <a:srgbClr val="FFFFFF"/>
                </a:solidFill>
              </a:endParaRPr>
            </a:p>
          </p:txBody>
        </p:sp>
        <p:grpSp>
          <p:nvGrpSpPr>
            <p:cNvPr id="94" name="Group 93"/>
            <p:cNvGrpSpPr/>
            <p:nvPr/>
          </p:nvGrpSpPr>
          <p:grpSpPr>
            <a:xfrm>
              <a:off x="5783344" y="2103450"/>
              <a:ext cx="1261533" cy="1261533"/>
              <a:chOff x="5781415" y="2108919"/>
              <a:chExt cx="1261533" cy="1261533"/>
            </a:xfrm>
          </p:grpSpPr>
          <p:sp>
            <p:nvSpPr>
              <p:cNvPr id="95" name="Oval 94"/>
              <p:cNvSpPr/>
              <p:nvPr/>
            </p:nvSpPr>
            <p:spPr>
              <a:xfrm>
                <a:off x="5781415" y="2108919"/>
                <a:ext cx="1261533" cy="126153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6" name="Oval 95"/>
              <p:cNvSpPr/>
              <p:nvPr/>
            </p:nvSpPr>
            <p:spPr>
              <a:xfrm>
                <a:off x="5843892" y="2163998"/>
                <a:ext cx="1140436" cy="114043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8" name="TextBox 97"/>
              <p:cNvSpPr txBox="1"/>
              <p:nvPr/>
            </p:nvSpPr>
            <p:spPr>
              <a:xfrm>
                <a:off x="5842095" y="2513977"/>
                <a:ext cx="1153807" cy="510002"/>
              </a:xfrm>
              <a:prstGeom prst="rect">
                <a:avLst/>
              </a:prstGeom>
              <a:noFill/>
            </p:spPr>
            <p:txBody>
              <a:bodyPr wrap="none" rtlCol="0">
                <a:spAutoFit/>
              </a:bodyPr>
              <a:lstStyle/>
              <a:p>
                <a:pPr algn="ctr">
                  <a:lnSpc>
                    <a:spcPct val="70000"/>
                  </a:lnSpc>
                </a:pPr>
                <a:r>
                  <a:rPr lang="en-US" sz="1400" spc="-80" dirty="0" smtClean="0"/>
                  <a:t>APACHE</a:t>
                </a:r>
              </a:p>
              <a:p>
                <a:pPr algn="ctr">
                  <a:lnSpc>
                    <a:spcPct val="70000"/>
                  </a:lnSpc>
                </a:pPr>
                <a:r>
                  <a:rPr lang="en-US" sz="1400" spc="-80" dirty="0" smtClean="0"/>
                  <a:t>  HADOOP</a:t>
                </a:r>
                <a:r>
                  <a:rPr lang="en-US" sz="1400" spc="-80" baseline="30000" dirty="0" smtClean="0"/>
                  <a:t>™</a:t>
                </a:r>
                <a:endParaRPr lang="en-US" sz="1400" spc="-80" baseline="30000" dirty="0"/>
              </a:p>
            </p:txBody>
          </p:sp>
        </p:grpSp>
        <p:grpSp>
          <p:nvGrpSpPr>
            <p:cNvPr id="99" name="Group 98"/>
            <p:cNvGrpSpPr/>
            <p:nvPr/>
          </p:nvGrpSpPr>
          <p:grpSpPr>
            <a:xfrm>
              <a:off x="4584870" y="2577200"/>
              <a:ext cx="3657490" cy="311044"/>
              <a:chOff x="4584870" y="2559155"/>
              <a:chExt cx="3657490" cy="364067"/>
            </a:xfrm>
            <a:solidFill>
              <a:schemeClr val="bg1">
                <a:lumMod val="65000"/>
              </a:schemeClr>
            </a:solidFill>
          </p:grpSpPr>
          <p:sp>
            <p:nvSpPr>
              <p:cNvPr id="100" name="Minus 99"/>
              <p:cNvSpPr/>
              <p:nvPr/>
            </p:nvSpPr>
            <p:spPr>
              <a:xfrm rot="47789">
                <a:off x="7717537" y="25845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1" name="Minus 100"/>
              <p:cNvSpPr/>
              <p:nvPr/>
            </p:nvSpPr>
            <p:spPr>
              <a:xfrm rot="47789">
                <a:off x="4584870" y="25591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grpSp>
        <p:sp>
          <p:nvSpPr>
            <p:cNvPr id="102" name="Minus 101"/>
            <p:cNvSpPr/>
            <p:nvPr/>
          </p:nvSpPr>
          <p:spPr>
            <a:xfrm rot="16247789">
              <a:off x="6162427" y="1016744"/>
              <a:ext cx="524823" cy="299291"/>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3" name="Minus 102"/>
            <p:cNvSpPr/>
            <p:nvPr/>
          </p:nvSpPr>
          <p:spPr>
            <a:xfrm rot="16247789">
              <a:off x="6139980" y="4149411"/>
              <a:ext cx="524823" cy="299291"/>
            </a:xfrm>
            <a:prstGeom prst="mathMinus">
              <a:avLst/>
            </a:prstGeom>
            <a:solidFill>
              <a:schemeClr val="bg1">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4" name="Rectangle 103"/>
            <p:cNvSpPr/>
            <p:nvPr/>
          </p:nvSpPr>
          <p:spPr>
            <a:xfrm rot="2825483">
              <a:off x="6658810" y="1619499"/>
              <a:ext cx="1398010"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cap="none" dirty="0" smtClean="0">
                  <a:ln w="12700">
                    <a:noFill/>
                    <a:prstDash val="solid"/>
                  </a:ln>
                  <a:solidFill>
                    <a:srgbClr val="FFFFFF"/>
                  </a:solidFill>
                </a:rPr>
                <a:t>SELF-SERVICE BI</a:t>
              </a:r>
              <a:endParaRPr lang="en-US" sz="1300" b="1" cap="none" dirty="0">
                <a:ln w="12700">
                  <a:noFill/>
                  <a:prstDash val="solid"/>
                </a:ln>
                <a:solidFill>
                  <a:srgbClr val="FFFFFF"/>
                </a:solidFill>
              </a:endParaRPr>
            </a:p>
          </p:txBody>
        </p:sp>
        <p:sp>
          <p:nvSpPr>
            <p:cNvPr id="105" name="Rectangle 104"/>
            <p:cNvSpPr/>
            <p:nvPr/>
          </p:nvSpPr>
          <p:spPr>
            <a:xfrm rot="18908693">
              <a:off x="4797749" y="1601843"/>
              <a:ext cx="1386174"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dirty="0" smtClean="0">
                  <a:ln w="12700">
                    <a:noFill/>
                    <a:prstDash val="solid"/>
                  </a:ln>
                  <a:solidFill>
                    <a:srgbClr val="FFFFFF"/>
                  </a:solidFill>
                </a:rPr>
                <a:t>ACTIVE ARCHIVE</a:t>
              </a:r>
              <a:endParaRPr lang="en-US" sz="1300" b="1" cap="none" dirty="0">
                <a:ln w="12700">
                  <a:noFill/>
                  <a:prstDash val="solid"/>
                </a:ln>
                <a:solidFill>
                  <a:srgbClr val="FFFFFF"/>
                </a:solidFill>
              </a:endParaRPr>
            </a:p>
          </p:txBody>
        </p:sp>
        <p:sp>
          <p:nvSpPr>
            <p:cNvPr id="106" name="Rectangle 105"/>
            <p:cNvSpPr/>
            <p:nvPr/>
          </p:nvSpPr>
          <p:spPr>
            <a:xfrm rot="2851936">
              <a:off x="4619212" y="2971406"/>
              <a:ext cx="2071697" cy="984856"/>
            </a:xfrm>
            <a:prstGeom prst="rect">
              <a:avLst/>
            </a:prstGeom>
            <a:noFill/>
            <a:ln>
              <a:noFill/>
            </a:ln>
          </p:spPr>
          <p:txBody>
            <a:bodyPr wrap="none" lIns="91440" tIns="45720" rIns="91440" bIns="45720">
              <a:prstTxWarp prst="textArchDown">
                <a:avLst>
                  <a:gd name="adj" fmla="val 21517826"/>
                </a:avLst>
              </a:prstTxWarp>
              <a:spAutoFit/>
            </a:bodyPr>
            <a:lstStyle/>
            <a:p>
              <a:pPr algn="ctr"/>
              <a:r>
                <a:rPr lang="en-US" sz="1300" b="1" cap="none" spc="-150" dirty="0" smtClean="0">
                  <a:ln w="12700">
                    <a:noFill/>
                    <a:prstDash val="solid"/>
                  </a:ln>
                  <a:solidFill>
                    <a:srgbClr val="FFFFFF"/>
                  </a:solidFill>
                </a:rPr>
                <a:t>CENTRAL TRANSFORMATION</a:t>
              </a:r>
              <a:endParaRPr lang="en-US" sz="1300" b="1" cap="none" spc="-150" dirty="0">
                <a:ln w="12700">
                  <a:noFill/>
                  <a:prstDash val="solid"/>
                </a:ln>
                <a:solidFill>
                  <a:srgbClr val="FFFFFF"/>
                </a:solidFill>
              </a:endParaRPr>
            </a:p>
          </p:txBody>
        </p:sp>
        <p:sp>
          <p:nvSpPr>
            <p:cNvPr id="107" name="Rectangle 106"/>
            <p:cNvSpPr/>
            <p:nvPr/>
          </p:nvSpPr>
          <p:spPr>
            <a:xfrm rot="18829764">
              <a:off x="6208917" y="2996326"/>
              <a:ext cx="1976374" cy="984856"/>
            </a:xfrm>
            <a:prstGeom prst="rect">
              <a:avLst/>
            </a:prstGeom>
            <a:noFill/>
            <a:ln>
              <a:noFill/>
            </a:ln>
          </p:spPr>
          <p:txBody>
            <a:bodyPr wrap="none" lIns="91440" tIns="45720" rIns="91440" bIns="45720">
              <a:prstTxWarp prst="textArchDown">
                <a:avLst>
                  <a:gd name="adj" fmla="val 21589173"/>
                </a:avLst>
              </a:prstTxWarp>
              <a:spAutoFit/>
            </a:bodyPr>
            <a:lstStyle/>
            <a:p>
              <a:pPr algn="ctr"/>
              <a:r>
                <a:rPr lang="en-US" sz="1300" b="1" cap="none" dirty="0" smtClean="0">
                  <a:ln w="12700">
                    <a:noFill/>
                    <a:prstDash val="solid"/>
                  </a:ln>
                  <a:solidFill>
                    <a:srgbClr val="FFFFFF"/>
                  </a:solidFill>
                </a:rPr>
                <a:t>MULTI-WORKLOADS</a:t>
              </a:r>
              <a:endParaRPr lang="en-US" sz="1300" b="1" cap="none" dirty="0">
                <a:ln w="12700">
                  <a:noFill/>
                  <a:prstDash val="solid"/>
                </a:ln>
                <a:solidFill>
                  <a:srgbClr val="FFFFFF"/>
                </a:solidFill>
              </a:endParaRPr>
            </a:p>
          </p:txBody>
        </p:sp>
      </p:grpSp>
    </p:spTree>
    <p:extLst>
      <p:ext uri="{BB962C8B-B14F-4D97-AF65-F5344CB8AC3E}">
        <p14:creationId xmlns:p14="http://schemas.microsoft.com/office/powerpoint/2010/main" val="358337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Demonstration Phases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890024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46251"/>
            <a:ext cx="1249445" cy="1123384"/>
          </a:xfrm>
          <a:prstGeom prst="rect">
            <a:avLst/>
          </a:prstGeom>
        </p:spPr>
        <p:txBody>
          <a:bodyPr wrap="none">
            <a:spAutoFit/>
          </a:bodyPr>
          <a:lstStyle/>
          <a:p>
            <a:pPr marL="228600" indent="-228600">
              <a:buAutoNum type="arabicParenR"/>
              <a:tabLst>
                <a:tab pos="231775" algn="l"/>
              </a:tabLst>
            </a:pPr>
            <a:r>
              <a:rPr lang="en-US" sz="1600"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100"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Ingestion</a:t>
            </a:r>
            <a:endParaRPr lang="en-US" sz="1100" dirty="0">
              <a:solidFill>
                <a:srgbClr val="FFFFFF"/>
              </a:solidFill>
              <a:ea typeface="Helvetica Neue"/>
              <a:cs typeface="Calibri"/>
              <a:sym typeface="Helvetica Neue"/>
            </a:endParaRPr>
          </a:p>
          <a:p>
            <a:pPr>
              <a:tabLst>
                <a:tab pos="231775" algn="r"/>
              </a:tabLst>
            </a:pPr>
            <a:r>
              <a:rPr lang="en-US" sz="1600" dirty="0" smtClean="0">
                <a:solidFill>
                  <a:srgbClr val="FFFFFF"/>
                </a:solidFill>
                <a:ea typeface="Helvetica Neue"/>
                <a:cs typeface="Calibri"/>
                <a:sym typeface="Helvetica Neue"/>
              </a:rPr>
              <a:t> </a:t>
            </a:r>
            <a:endParaRPr lang="en-US" sz="1600" dirty="0">
              <a:cs typeface="Calibri"/>
            </a:endParaRPr>
          </a:p>
        </p:txBody>
      </p:sp>
      <p:sp>
        <p:nvSpPr>
          <p:cNvPr id="71" name="Rectangle 70"/>
          <p:cNvSpPr/>
          <p:nvPr/>
        </p:nvSpPr>
        <p:spPr>
          <a:xfrm>
            <a:off x="3530670" y="3846251"/>
            <a:ext cx="1779654" cy="677108"/>
          </a:xfrm>
          <a:prstGeom prst="rect">
            <a:avLst/>
          </a:prstGeom>
        </p:spPr>
        <p:txBody>
          <a:bodyPr wrap="none">
            <a:spAutoFit/>
          </a:bodyPr>
          <a:lstStyle/>
          <a:p>
            <a:pPr>
              <a:tabLst>
                <a:tab pos="231775" algn="l"/>
              </a:tabLst>
            </a:pPr>
            <a:r>
              <a:rPr lang="en-US" sz="1600" dirty="0" smtClean="0">
                <a:solidFill>
                  <a:srgbClr val="FFFFFF"/>
                </a:solidFill>
                <a:ea typeface="Helvetica Neue"/>
                <a:cs typeface="Calibri"/>
                <a:sym typeface="Helvetica Neue"/>
              </a:rPr>
              <a:t>2</a:t>
            </a:r>
            <a:r>
              <a:rPr lang="en-US" sz="1600" dirty="0">
                <a:solidFill>
                  <a:srgbClr val="FFFFFF"/>
                </a:solidFill>
                <a:ea typeface="Helvetica Neue"/>
                <a:cs typeface="Calibri"/>
                <a:sym typeface="Helvetica Neue"/>
              </a:rPr>
              <a:t>) </a:t>
            </a:r>
            <a:r>
              <a:rPr lang="en-US" sz="1600" dirty="0" smtClean="0">
                <a:solidFill>
                  <a:srgbClr val="FFFFFF"/>
                </a:solidFill>
                <a:ea typeface="Helvetica Neue"/>
                <a:cs typeface="Calibri"/>
                <a:sym typeface="Helvetica Neue"/>
              </a:rPr>
              <a:t>ELT</a:t>
            </a:r>
            <a:endParaRPr lang="en-US" sz="1600" dirty="0" smtClean="0">
              <a:solidFill>
                <a:srgbClr val="FFFFFF"/>
              </a:solidFill>
              <a:ea typeface="Helvetica Neue"/>
              <a:cs typeface="Calibri"/>
            </a:endParaRPr>
          </a:p>
          <a:p>
            <a:pPr marL="231775" lvl="1">
              <a:buFont typeface="Arial"/>
              <a:buChar char="•"/>
              <a:tabLst>
                <a:tab pos="346075"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Party </a:t>
            </a:r>
            <a:r>
              <a:rPr lang="en-US" sz="1100" dirty="0" smtClean="0">
                <a:solidFill>
                  <a:srgbClr val="FFFFFF"/>
                </a:solidFill>
                <a:ea typeface="Helvetica Neue"/>
                <a:cs typeface="Calibri"/>
                <a:sym typeface="Helvetica Neue"/>
              </a:rPr>
              <a:t>ETL/ELT </a:t>
            </a:r>
            <a:r>
              <a:rPr lang="en-US" sz="1100" dirty="0" smtClean="0">
                <a:solidFill>
                  <a:srgbClr val="FFFFFF"/>
                </a:solidFill>
                <a:ea typeface="Helvetica Neue"/>
                <a:cs typeface="Calibri"/>
                <a:sym typeface="Helvetica Neue"/>
              </a:rPr>
              <a:t>tools</a:t>
            </a:r>
          </a:p>
          <a:p>
            <a:pPr marL="231775" lvl="1">
              <a:buFont typeface="Arial"/>
              <a:buChar char="•"/>
              <a:tabLst>
                <a:tab pos="346075" algn="l"/>
              </a:tabLst>
            </a:pPr>
            <a:r>
              <a:rPr lang="en-US" sz="1100" dirty="0" smtClean="0">
                <a:solidFill>
                  <a:srgbClr val="FFFFFF"/>
                </a:solidFill>
                <a:ea typeface="Helvetica Neue"/>
                <a:cs typeface="Calibri"/>
                <a:sym typeface="Helvetica Neue"/>
              </a:rPr>
              <a:t> Parallel Processing </a:t>
            </a:r>
            <a:endParaRPr lang="en-US" sz="1100" dirty="0">
              <a:solidFill>
                <a:srgbClr val="FFFFFF"/>
              </a:solidFill>
              <a:ea typeface="Helvetica Neue"/>
              <a:cs typeface="Calibri"/>
            </a:endParaRPr>
          </a:p>
        </p:txBody>
      </p:sp>
      <p:sp>
        <p:nvSpPr>
          <p:cNvPr id="72" name="Rectangle 71"/>
          <p:cNvSpPr/>
          <p:nvPr/>
        </p:nvSpPr>
        <p:spPr>
          <a:xfrm>
            <a:off x="6724730" y="3846251"/>
            <a:ext cx="2147254" cy="1092607"/>
          </a:xfrm>
          <a:prstGeom prst="rect">
            <a:avLst/>
          </a:prstGeom>
        </p:spPr>
        <p:txBody>
          <a:bodyPr wrap="none">
            <a:spAutoFit/>
          </a:bodyPr>
          <a:lstStyle/>
          <a:p>
            <a:pPr marL="171450" lvl="1">
              <a:tabLst>
                <a:tab pos="285750" algn="l"/>
              </a:tabLst>
            </a:pPr>
            <a:r>
              <a:rPr lang="en-US" sz="1600" dirty="0">
                <a:solidFill>
                  <a:srgbClr val="FFFFFF"/>
                </a:solidFill>
                <a:ea typeface="Helvetica Neue"/>
                <a:cs typeface="Calibri"/>
                <a:sym typeface="Helvetica Neue"/>
              </a:rPr>
              <a:t>3) </a:t>
            </a:r>
            <a:r>
              <a:rPr lang="en-US" sz="1600" dirty="0" smtClean="0">
                <a:solidFill>
                  <a:srgbClr val="FFFFFF"/>
                </a:solidFill>
                <a:ea typeface="Helvetica Neue"/>
                <a:cs typeface="Calibri"/>
                <a:sym typeface="Helvetica Neue"/>
              </a:rPr>
              <a:t>Explore </a:t>
            </a:r>
            <a:r>
              <a:rPr lang="en-US" sz="1600" dirty="0">
                <a:solidFill>
                  <a:srgbClr val="FFFFFF"/>
                </a:solidFill>
                <a:ea typeface="Helvetica Neue"/>
                <a:cs typeface="Calibri"/>
                <a:sym typeface="Helvetica Neue"/>
              </a:rPr>
              <a:t>and </a:t>
            </a:r>
            <a:r>
              <a:rPr lang="en-US" sz="1600"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a:t>
            </a:r>
            <a:r>
              <a:rPr lang="en-US" sz="1100" dirty="0">
                <a:solidFill>
                  <a:srgbClr val="FFFFFF"/>
                </a:solidFill>
                <a:ea typeface="Helvetica Neue"/>
                <a:cs typeface="Calibri"/>
                <a:sym typeface="Helvetica Neue"/>
              </a:rPr>
              <a:t>Party </a:t>
            </a:r>
            <a:r>
              <a:rPr lang="en-US" sz="1100" dirty="0" smtClean="0">
                <a:solidFill>
                  <a:srgbClr val="FFFFFF"/>
                </a:solidFill>
                <a:ea typeface="Helvetica Neue"/>
                <a:cs typeface="Calibri"/>
                <a:sym typeface="Helvetica Neue"/>
              </a:rPr>
              <a:t>BI </a:t>
            </a:r>
            <a:r>
              <a:rPr lang="en-US" sz="1100"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External Files </a:t>
            </a:r>
            <a:endParaRPr lang="en-US" sz="1100" dirty="0">
              <a:solidFill>
                <a:srgbClr val="FFFFFF"/>
              </a:solidFill>
              <a:ea typeface="Helvetica Neue"/>
              <a:cs typeface="Calibri"/>
            </a:endParaRPr>
          </a:p>
          <a:p>
            <a:pPr marL="0" lvl="1">
              <a:buSzPct val="25000"/>
              <a:tabLst>
                <a:tab pos="231775" algn="l"/>
              </a:tabLst>
            </a:pPr>
            <a:endParaRPr lang="en-US" sz="1600"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r:embed="rId9">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48431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theme/theme1.xml><?xml version="1.0" encoding="utf-8"?>
<a:theme xmlns:a="http://schemas.openxmlformats.org/drawingml/2006/main" name="Cloudera_PPT_template_corporate_16x9_2014-04">
  <a:themeElements>
    <a:clrScheme name="CLOUDERA 2014">
      <a:dk1>
        <a:sysClr val="windowText" lastClr="000000"/>
      </a:dk1>
      <a:lt1>
        <a:sysClr val="window" lastClr="FFFFFF"/>
      </a:lt1>
      <a:dk2>
        <a:srgbClr val="004D6F"/>
      </a:dk2>
      <a:lt2>
        <a:srgbClr val="0086B7"/>
      </a:lt2>
      <a:accent1>
        <a:srgbClr val="49A1CE"/>
      </a:accent1>
      <a:accent2>
        <a:srgbClr val="7AD0F5"/>
      </a:accent2>
      <a:accent3>
        <a:srgbClr val="1C1E47"/>
      </a:accent3>
      <a:accent4>
        <a:srgbClr val="9F2423"/>
      </a:accent4>
      <a:accent5>
        <a:srgbClr val="F68C2A"/>
      </a:accent5>
      <a:accent6>
        <a:srgbClr val="F0AE28"/>
      </a:accent6>
      <a:hlink>
        <a:srgbClr val="E57630"/>
      </a:hlink>
      <a:folHlink>
        <a:srgbClr val="F0AE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3361</TotalTime>
  <Words>4340</Words>
  <Application>Microsoft Office PowerPoint</Application>
  <PresentationFormat>On-screen Show (16:9)</PresentationFormat>
  <Paragraphs>782</Paragraphs>
  <Slides>56</Slides>
  <Notes>25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Zapf Dingbats</vt:lpstr>
      <vt:lpstr>Helvetica Neue</vt:lpstr>
      <vt:lpstr>Wingdings</vt:lpstr>
      <vt:lpstr>Cloudera_PPT_template_corporate_16x9_2014-04</vt:lpstr>
      <vt:lpstr>          Enterprise Data Hub     Enterprise Data Warehouse Rationalization</vt:lpstr>
      <vt:lpstr>Agenda</vt:lpstr>
      <vt:lpstr>The Old Way: Bringing Data to Compute</vt:lpstr>
      <vt:lpstr>The New Way: Bringing Compute to Data</vt:lpstr>
      <vt:lpstr>Specific FMS challenges (Tony?)</vt:lpstr>
      <vt:lpstr>From Hadoop to an Enterprise Data Hub</vt:lpstr>
      <vt:lpstr>Cloudera’s Enterprise Data Hub</vt:lpstr>
      <vt:lpstr>Demonstration Phases</vt:lpstr>
      <vt:lpstr>PowerPoint Presentation</vt:lpstr>
      <vt:lpstr>Phases</vt:lpstr>
      <vt:lpstr>Anatomy of Demo</vt:lpstr>
      <vt:lpstr>1.  Load the data</vt:lpstr>
      <vt:lpstr>Integrate Data Sources</vt:lpstr>
      <vt:lpstr>Relational Metadata</vt:lpstr>
      <vt:lpstr>Demo  1. Load Data</vt:lpstr>
      <vt:lpstr>Data Loading is Easy</vt:lpstr>
      <vt:lpstr>2. Data Transformation ETL</vt:lpstr>
      <vt:lpstr>Extract, Load, Transform  (ELT)</vt:lpstr>
      <vt:lpstr> Demo  2. Data Transformation</vt:lpstr>
      <vt:lpstr>Flexible, Scalable Data Transformation   </vt:lpstr>
      <vt:lpstr>Summary so far</vt:lpstr>
      <vt:lpstr>3. Query the data – Interactive SQL</vt:lpstr>
      <vt:lpstr>Cloudera Impala – Interactive SQL</vt:lpstr>
      <vt:lpstr>Demo  3. Query the Data</vt:lpstr>
      <vt:lpstr>Easy to Query Data</vt:lpstr>
      <vt:lpstr>4. Explore the data – Faceted Search</vt:lpstr>
      <vt:lpstr>Cloudera Search</vt:lpstr>
      <vt:lpstr>Visual Exploration – Faceted Text Search</vt:lpstr>
      <vt:lpstr>Demo  4. Faceted Text Search</vt:lpstr>
      <vt:lpstr>Cloudera Search</vt:lpstr>
      <vt:lpstr>Summary so far</vt:lpstr>
      <vt:lpstr>5. Security - Authentication and Authorization </vt:lpstr>
      <vt:lpstr>Comprehensive Security and Governance</vt:lpstr>
      <vt:lpstr>Apache Sentry: Key Capabilities</vt:lpstr>
      <vt:lpstr>Authorized Users Only – Same Dataset</vt:lpstr>
      <vt:lpstr>Demo  5. Security - Authentication and Authorization</vt:lpstr>
      <vt:lpstr>Summary</vt:lpstr>
      <vt:lpstr>6. Audit, Discovery, and Lineage</vt:lpstr>
      <vt:lpstr>Audit</vt:lpstr>
      <vt:lpstr>Demo  6. Audit </vt:lpstr>
      <vt:lpstr>Audit</vt:lpstr>
      <vt:lpstr>  6. Lineage &amp; Discovery</vt:lpstr>
      <vt:lpstr>Navigator Lineage</vt:lpstr>
      <vt:lpstr>PowerPoint Presentation</vt:lpstr>
      <vt:lpstr>Demo  6. Lineage &amp; Discovery</vt:lpstr>
      <vt:lpstr>Summary</vt:lpstr>
      <vt:lpstr>Export to Warehouse</vt:lpstr>
      <vt:lpstr>Demo  7. Export to DBMS/EDW</vt:lpstr>
      <vt:lpstr>Summary</vt:lpstr>
      <vt:lpstr>PowerPoint Presentation</vt:lpstr>
      <vt:lpstr>Summary</vt:lpstr>
      <vt:lpstr>PowerPoint Presentation</vt:lpstr>
      <vt:lpstr>Schema Design </vt:lpstr>
      <vt:lpstr>Schema Design </vt:lpstr>
      <vt:lpstr>Schema Design </vt:lpstr>
      <vt:lpstr>Schema Design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O'Brien</dc:creator>
  <cp:lastModifiedBy>Michael Lazar</cp:lastModifiedBy>
  <cp:revision>150</cp:revision>
  <cp:lastPrinted>2012-09-17T22:57:27Z</cp:lastPrinted>
  <dcterms:created xsi:type="dcterms:W3CDTF">2012-10-04T21:18:13Z</dcterms:created>
  <dcterms:modified xsi:type="dcterms:W3CDTF">2014-09-23T21:14:23Z</dcterms:modified>
</cp:coreProperties>
</file>